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14" r:id="rId2"/>
    <p:sldId id="256" r:id="rId3"/>
    <p:sldId id="274" r:id="rId4"/>
    <p:sldId id="335" r:id="rId5"/>
    <p:sldId id="277" r:id="rId6"/>
    <p:sldId id="336" r:id="rId7"/>
    <p:sldId id="337" r:id="rId8"/>
    <p:sldId id="275" r:id="rId9"/>
    <p:sldId id="293" r:id="rId10"/>
    <p:sldId id="292" r:id="rId11"/>
    <p:sldId id="334" r:id="rId12"/>
    <p:sldId id="296" r:id="rId13"/>
    <p:sldId id="294" r:id="rId14"/>
    <p:sldId id="339" r:id="rId15"/>
    <p:sldId id="340" r:id="rId16"/>
    <p:sldId id="341" r:id="rId17"/>
    <p:sldId id="315" r:id="rId18"/>
    <p:sldId id="298" r:id="rId19"/>
    <p:sldId id="284" r:id="rId20"/>
    <p:sldId id="316" r:id="rId21"/>
    <p:sldId id="329" r:id="rId22"/>
    <p:sldId id="330" r:id="rId23"/>
    <p:sldId id="331" r:id="rId24"/>
    <p:sldId id="332" r:id="rId25"/>
    <p:sldId id="333" r:id="rId26"/>
    <p:sldId id="317" r:id="rId27"/>
    <p:sldId id="319" r:id="rId28"/>
    <p:sldId id="303" r:id="rId29"/>
    <p:sldId id="338" r:id="rId30"/>
    <p:sldId id="310" r:id="rId31"/>
    <p:sldId id="288" r:id="rId32"/>
    <p:sldId id="320" r:id="rId33"/>
    <p:sldId id="321" r:id="rId34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6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3DF"/>
    <a:srgbClr val="CA213F"/>
    <a:srgbClr val="FFFFFF"/>
    <a:srgbClr val="F2FF35"/>
    <a:srgbClr val="E53418"/>
    <a:srgbClr val="0099FF"/>
    <a:srgbClr val="B5CA82"/>
    <a:srgbClr val="91AC6B"/>
    <a:srgbClr val="41BEFF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6" autoAdjust="0"/>
    <p:restoredTop sz="94434" autoAdjust="0"/>
  </p:normalViewPr>
  <p:slideViewPr>
    <p:cSldViewPr snapToGrid="0" showGuides="1">
      <p:cViewPr varScale="1">
        <p:scale>
          <a:sx n="52" d="100"/>
          <a:sy n="52" d="100"/>
        </p:scale>
        <p:origin x="68" y="356"/>
      </p:cViewPr>
      <p:guideLst>
        <p:guide orient="horz" pos="106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536AB0-A7C1-4945-BBC0-7C4C264B15D7}" type="doc">
      <dgm:prSet loTypeId="urn:microsoft.com/office/officeart/2005/8/layout/hChevron3" loCatId="process" qsTypeId="urn:microsoft.com/office/officeart/2005/8/quickstyle/3d5" qsCatId="3D" csTypeId="urn:microsoft.com/office/officeart/2005/8/colors/accent3_3" csCatId="accent3" phldr="1"/>
      <dgm:spPr/>
    </dgm:pt>
    <dgm:pt modelId="{6C98E28F-F280-42ED-8A24-DAD46A27443C}">
      <dgm:prSet phldrT="[Text]"/>
      <dgm:spPr/>
      <dgm:t>
        <a:bodyPr/>
        <a:lstStyle/>
        <a:p>
          <a:r>
            <a:rPr lang="de-DE" dirty="0" smtClean="0"/>
            <a:t>Liste Objekte (Roboter-r/</a:t>
          </a:r>
          <a:r>
            <a:rPr lang="el-GR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φ</a:t>
          </a:r>
          <a:r>
            <a:rPr lang="de-DE" dirty="0" smtClean="0"/>
            <a:t>)</a:t>
          </a:r>
          <a:endParaRPr lang="en-GB" dirty="0"/>
        </a:p>
      </dgm:t>
    </dgm:pt>
    <dgm:pt modelId="{56AC3D90-885E-4EF3-8FAC-D86C7C6EC532}" type="parTrans" cxnId="{6054F107-5F8D-4C76-A64A-9331A6C8C5B5}">
      <dgm:prSet/>
      <dgm:spPr/>
      <dgm:t>
        <a:bodyPr/>
        <a:lstStyle/>
        <a:p>
          <a:endParaRPr lang="en-GB"/>
        </a:p>
      </dgm:t>
    </dgm:pt>
    <dgm:pt modelId="{F54C7406-3F86-4059-8C72-6A3CF5C3B32C}" type="sibTrans" cxnId="{6054F107-5F8D-4C76-A64A-9331A6C8C5B5}">
      <dgm:prSet/>
      <dgm:spPr/>
      <dgm:t>
        <a:bodyPr/>
        <a:lstStyle/>
        <a:p>
          <a:endParaRPr lang="en-GB"/>
        </a:p>
      </dgm:t>
    </dgm:pt>
    <dgm:pt modelId="{DB9F0F50-8202-4703-8DF1-EC6409637289}">
      <dgm:prSet phldrT="[Text]"/>
      <dgm:spPr/>
      <dgm:t>
        <a:bodyPr/>
        <a:lstStyle/>
        <a:p>
          <a:r>
            <a:rPr lang="de-DE" dirty="0" smtClean="0"/>
            <a:t>Finde ersten/ letzten 3Pfosten</a:t>
          </a:r>
          <a:endParaRPr lang="en-GB" dirty="0"/>
        </a:p>
      </dgm:t>
    </dgm:pt>
    <dgm:pt modelId="{F8198CC0-1B8C-46D9-99BD-750316B6936F}" type="parTrans" cxnId="{5375A40C-B6D4-4017-A066-8E43B33BB144}">
      <dgm:prSet/>
      <dgm:spPr/>
      <dgm:t>
        <a:bodyPr/>
        <a:lstStyle/>
        <a:p>
          <a:endParaRPr lang="en-GB"/>
        </a:p>
      </dgm:t>
    </dgm:pt>
    <dgm:pt modelId="{011C1BA0-A6BB-4E47-818F-FC91402171C9}" type="sibTrans" cxnId="{5375A40C-B6D4-4017-A066-8E43B33BB144}">
      <dgm:prSet/>
      <dgm:spPr/>
      <dgm:t>
        <a:bodyPr/>
        <a:lstStyle/>
        <a:p>
          <a:endParaRPr lang="en-GB"/>
        </a:p>
      </dgm:t>
    </dgm:pt>
    <dgm:pt modelId="{3FB684C3-8FA5-4D7D-80B0-EA66F56A9653}">
      <dgm:prSet phldrT="[Text]"/>
      <dgm:spPr/>
      <dgm:t>
        <a:bodyPr/>
        <a:lstStyle/>
        <a:p>
          <a:r>
            <a:rPr lang="de-DE" dirty="0" smtClean="0"/>
            <a:t>Rekonstruiere Position &amp; Ausrichtung</a:t>
          </a:r>
          <a:endParaRPr lang="en-GB" dirty="0"/>
        </a:p>
      </dgm:t>
    </dgm:pt>
    <dgm:pt modelId="{2030244E-42CD-4B41-9562-AEE88B57C50A}" type="parTrans" cxnId="{BC920C5C-13C8-4B8C-BC9D-6AE0DE7A9038}">
      <dgm:prSet/>
      <dgm:spPr/>
      <dgm:t>
        <a:bodyPr/>
        <a:lstStyle/>
        <a:p>
          <a:endParaRPr lang="en-GB"/>
        </a:p>
      </dgm:t>
    </dgm:pt>
    <dgm:pt modelId="{D41963DE-F3C5-4C10-9B55-57C8C02D48C6}" type="sibTrans" cxnId="{BC920C5C-13C8-4B8C-BC9D-6AE0DE7A9038}">
      <dgm:prSet/>
      <dgm:spPr/>
      <dgm:t>
        <a:bodyPr/>
        <a:lstStyle/>
        <a:p>
          <a:endParaRPr lang="en-GB"/>
        </a:p>
      </dgm:t>
    </dgm:pt>
    <dgm:pt modelId="{4F2DBBC2-8A05-48EA-B598-2126407844EF}" type="pres">
      <dgm:prSet presAssocID="{AA536AB0-A7C1-4945-BBC0-7C4C264B15D7}" presName="Name0" presStyleCnt="0">
        <dgm:presLayoutVars>
          <dgm:dir/>
          <dgm:resizeHandles val="exact"/>
        </dgm:presLayoutVars>
      </dgm:prSet>
      <dgm:spPr/>
    </dgm:pt>
    <dgm:pt modelId="{A58C1E42-BE43-4E78-925E-D4C42670351C}" type="pres">
      <dgm:prSet presAssocID="{6C98E28F-F280-42ED-8A24-DAD46A27443C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9A7A9C9-72DA-4E36-9D71-89CE5AEE4FD1}" type="pres">
      <dgm:prSet presAssocID="{F54C7406-3F86-4059-8C72-6A3CF5C3B32C}" presName="parSpace" presStyleCnt="0"/>
      <dgm:spPr/>
    </dgm:pt>
    <dgm:pt modelId="{A1DF6F89-CB67-455B-8E34-ACD2DB9F374A}" type="pres">
      <dgm:prSet presAssocID="{DB9F0F50-8202-4703-8DF1-EC6409637289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D7E89F7-CCC4-4EE4-94CE-105D373C0790}" type="pres">
      <dgm:prSet presAssocID="{011C1BA0-A6BB-4E47-818F-FC91402171C9}" presName="parSpace" presStyleCnt="0"/>
      <dgm:spPr/>
    </dgm:pt>
    <dgm:pt modelId="{15CAC019-6B3E-4F7E-AE58-4E3B8CF6882C}" type="pres">
      <dgm:prSet presAssocID="{3FB684C3-8FA5-4D7D-80B0-EA66F56A965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803F63D-50BC-41D2-BCAB-76C5D4A3589B}" type="presOf" srcId="{3FB684C3-8FA5-4D7D-80B0-EA66F56A9653}" destId="{15CAC019-6B3E-4F7E-AE58-4E3B8CF6882C}" srcOrd="0" destOrd="0" presId="urn:microsoft.com/office/officeart/2005/8/layout/hChevron3"/>
    <dgm:cxn modelId="{5375A40C-B6D4-4017-A066-8E43B33BB144}" srcId="{AA536AB0-A7C1-4945-BBC0-7C4C264B15D7}" destId="{DB9F0F50-8202-4703-8DF1-EC6409637289}" srcOrd="1" destOrd="0" parTransId="{F8198CC0-1B8C-46D9-99BD-750316B6936F}" sibTransId="{011C1BA0-A6BB-4E47-818F-FC91402171C9}"/>
    <dgm:cxn modelId="{6054F107-5F8D-4C76-A64A-9331A6C8C5B5}" srcId="{AA536AB0-A7C1-4945-BBC0-7C4C264B15D7}" destId="{6C98E28F-F280-42ED-8A24-DAD46A27443C}" srcOrd="0" destOrd="0" parTransId="{56AC3D90-885E-4EF3-8FAC-D86C7C6EC532}" sibTransId="{F54C7406-3F86-4059-8C72-6A3CF5C3B32C}"/>
    <dgm:cxn modelId="{BD54B745-8FAC-4A01-88CF-FCDB9B560014}" type="presOf" srcId="{DB9F0F50-8202-4703-8DF1-EC6409637289}" destId="{A1DF6F89-CB67-455B-8E34-ACD2DB9F374A}" srcOrd="0" destOrd="0" presId="urn:microsoft.com/office/officeart/2005/8/layout/hChevron3"/>
    <dgm:cxn modelId="{BC920C5C-13C8-4B8C-BC9D-6AE0DE7A9038}" srcId="{AA536AB0-A7C1-4945-BBC0-7C4C264B15D7}" destId="{3FB684C3-8FA5-4D7D-80B0-EA66F56A9653}" srcOrd="2" destOrd="0" parTransId="{2030244E-42CD-4B41-9562-AEE88B57C50A}" sibTransId="{D41963DE-F3C5-4C10-9B55-57C8C02D48C6}"/>
    <dgm:cxn modelId="{4B1E1A6C-115C-4DDD-9955-6F2E0F844A3A}" type="presOf" srcId="{6C98E28F-F280-42ED-8A24-DAD46A27443C}" destId="{A58C1E42-BE43-4E78-925E-D4C42670351C}" srcOrd="0" destOrd="0" presId="urn:microsoft.com/office/officeart/2005/8/layout/hChevron3"/>
    <dgm:cxn modelId="{7E51455B-38B9-4E94-9B9F-4AD43B978436}" type="presOf" srcId="{AA536AB0-A7C1-4945-BBC0-7C4C264B15D7}" destId="{4F2DBBC2-8A05-48EA-B598-2126407844EF}" srcOrd="0" destOrd="0" presId="urn:microsoft.com/office/officeart/2005/8/layout/hChevron3"/>
    <dgm:cxn modelId="{00906D90-70FC-4AC7-A6DE-F6806A1714D6}" type="presParOf" srcId="{4F2DBBC2-8A05-48EA-B598-2126407844EF}" destId="{A58C1E42-BE43-4E78-925E-D4C42670351C}" srcOrd="0" destOrd="0" presId="urn:microsoft.com/office/officeart/2005/8/layout/hChevron3"/>
    <dgm:cxn modelId="{E500CF4D-02D1-4E0B-9D6E-E772080F657B}" type="presParOf" srcId="{4F2DBBC2-8A05-48EA-B598-2126407844EF}" destId="{C9A7A9C9-72DA-4E36-9D71-89CE5AEE4FD1}" srcOrd="1" destOrd="0" presId="urn:microsoft.com/office/officeart/2005/8/layout/hChevron3"/>
    <dgm:cxn modelId="{CEB2DB92-C91A-4B55-A18C-AD7853514E4B}" type="presParOf" srcId="{4F2DBBC2-8A05-48EA-B598-2126407844EF}" destId="{A1DF6F89-CB67-455B-8E34-ACD2DB9F374A}" srcOrd="2" destOrd="0" presId="urn:microsoft.com/office/officeart/2005/8/layout/hChevron3"/>
    <dgm:cxn modelId="{9A26DCD5-E4F2-4592-96E6-D4411CEFC0FE}" type="presParOf" srcId="{4F2DBBC2-8A05-48EA-B598-2126407844EF}" destId="{3D7E89F7-CCC4-4EE4-94CE-105D373C0790}" srcOrd="3" destOrd="0" presId="urn:microsoft.com/office/officeart/2005/8/layout/hChevron3"/>
    <dgm:cxn modelId="{29293290-CC66-4395-82EC-1BFD58518A5F}" type="presParOf" srcId="{4F2DBBC2-8A05-48EA-B598-2126407844EF}" destId="{15CAC019-6B3E-4F7E-AE58-4E3B8CF6882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3A156-9F7F-4D4D-8926-8FB5DC6E020E}" type="doc">
      <dgm:prSet loTypeId="urn:microsoft.com/office/officeart/2005/8/layout/cycle5" loCatId="cycle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071D2B5D-E477-48D6-80C5-EBDA6C0A5368}">
      <dgm:prSet phldrT="[Text]"/>
      <dgm:spPr/>
      <dgm:t>
        <a:bodyPr/>
        <a:lstStyle/>
        <a:p>
          <a:r>
            <a:rPr lang="de-DE" dirty="0" smtClean="0"/>
            <a:t>Suche Puck</a:t>
          </a:r>
          <a:endParaRPr lang="en-GB" dirty="0"/>
        </a:p>
      </dgm:t>
    </dgm:pt>
    <dgm:pt modelId="{8A77E8CB-1E51-4492-8F24-79628D7838AB}" type="parTrans" cxnId="{9E7FEFE8-6F28-41C3-982F-EDD5A59AD6DE}">
      <dgm:prSet/>
      <dgm:spPr/>
      <dgm:t>
        <a:bodyPr/>
        <a:lstStyle/>
        <a:p>
          <a:endParaRPr lang="en-GB"/>
        </a:p>
      </dgm:t>
    </dgm:pt>
    <dgm:pt modelId="{9AD82316-A94F-453C-89C2-696AB89156CE}" type="sibTrans" cxnId="{9E7FEFE8-6F28-41C3-982F-EDD5A59AD6DE}">
      <dgm:prSet/>
      <dgm:spPr/>
      <dgm:t>
        <a:bodyPr/>
        <a:lstStyle/>
        <a:p>
          <a:endParaRPr lang="en-GB"/>
        </a:p>
      </dgm:t>
    </dgm:pt>
    <dgm:pt modelId="{32A5163A-917F-4AB1-A5F7-80FC7775FC6E}">
      <dgm:prSet phldrT="[Text]"/>
      <dgm:spPr/>
      <dgm:t>
        <a:bodyPr/>
        <a:lstStyle/>
        <a:p>
          <a:r>
            <a:rPr lang="de-DE" dirty="0" smtClean="0"/>
            <a:t>Fahre zu Puck</a:t>
          </a:r>
          <a:endParaRPr lang="en-GB" dirty="0"/>
        </a:p>
      </dgm:t>
    </dgm:pt>
    <dgm:pt modelId="{9AC7C15A-6656-48DA-8B85-BB995074F1CE}" type="parTrans" cxnId="{925A84F6-FEF1-49F9-B76A-7B8981743030}">
      <dgm:prSet/>
      <dgm:spPr/>
      <dgm:t>
        <a:bodyPr/>
        <a:lstStyle/>
        <a:p>
          <a:endParaRPr lang="en-GB"/>
        </a:p>
      </dgm:t>
    </dgm:pt>
    <dgm:pt modelId="{F757AFEA-0207-4505-B3DA-A3FC8E4F242B}" type="sibTrans" cxnId="{925A84F6-FEF1-49F9-B76A-7B8981743030}">
      <dgm:prSet/>
      <dgm:spPr/>
      <dgm:t>
        <a:bodyPr/>
        <a:lstStyle/>
        <a:p>
          <a:endParaRPr lang="en-GB"/>
        </a:p>
      </dgm:t>
    </dgm:pt>
    <dgm:pt modelId="{B0E4E992-CEF5-498D-A39A-063504A6F9D8}">
      <dgm:prSet phldrT="[Text]"/>
      <dgm:spPr/>
      <dgm:t>
        <a:bodyPr/>
        <a:lstStyle/>
        <a:p>
          <a:r>
            <a:rPr lang="de-DE" dirty="0" smtClean="0"/>
            <a:t>Puck aufnehmen</a:t>
          </a:r>
          <a:endParaRPr lang="en-GB" dirty="0"/>
        </a:p>
      </dgm:t>
    </dgm:pt>
    <dgm:pt modelId="{4583B40B-7F99-405C-96D1-48523A1E1459}" type="parTrans" cxnId="{ED79694C-A19B-4809-8C83-F6E6560EA805}">
      <dgm:prSet/>
      <dgm:spPr/>
      <dgm:t>
        <a:bodyPr/>
        <a:lstStyle/>
        <a:p>
          <a:endParaRPr lang="en-GB"/>
        </a:p>
      </dgm:t>
    </dgm:pt>
    <dgm:pt modelId="{37DD2C44-24E3-4FC3-A719-772C0398ED44}" type="sibTrans" cxnId="{ED79694C-A19B-4809-8C83-F6E6560EA805}">
      <dgm:prSet/>
      <dgm:spPr/>
      <dgm:t>
        <a:bodyPr/>
        <a:lstStyle/>
        <a:p>
          <a:endParaRPr lang="en-GB"/>
        </a:p>
      </dgm:t>
    </dgm:pt>
    <dgm:pt modelId="{73B8BCC1-4C5C-4005-B237-4D9EBA57C387}">
      <dgm:prSet phldrT="[Text]"/>
      <dgm:spPr/>
      <dgm:t>
        <a:bodyPr/>
        <a:lstStyle/>
        <a:p>
          <a:r>
            <a:rPr lang="de-DE" dirty="0" smtClean="0"/>
            <a:t>Fahre Puck zum Tor</a:t>
          </a:r>
          <a:endParaRPr lang="en-GB" dirty="0"/>
        </a:p>
      </dgm:t>
    </dgm:pt>
    <dgm:pt modelId="{E49A2FCF-06E4-4859-BA8B-0AFC31E8BF7D}" type="parTrans" cxnId="{ACC328D2-D787-4429-85AE-6646DAFB51DD}">
      <dgm:prSet/>
      <dgm:spPr/>
      <dgm:t>
        <a:bodyPr/>
        <a:lstStyle/>
        <a:p>
          <a:endParaRPr lang="en-GB"/>
        </a:p>
      </dgm:t>
    </dgm:pt>
    <dgm:pt modelId="{D9BBD194-805B-472A-B6ED-7B7191B87173}" type="sibTrans" cxnId="{ACC328D2-D787-4429-85AE-6646DAFB51DD}">
      <dgm:prSet/>
      <dgm:spPr/>
      <dgm:t>
        <a:bodyPr/>
        <a:lstStyle/>
        <a:p>
          <a:endParaRPr lang="en-GB"/>
        </a:p>
      </dgm:t>
    </dgm:pt>
    <dgm:pt modelId="{4B92FEAD-07DE-473C-A188-63E21765A387}">
      <dgm:prSet phldrT="[Text]"/>
      <dgm:spPr/>
      <dgm:t>
        <a:bodyPr/>
        <a:lstStyle/>
        <a:p>
          <a:r>
            <a:rPr lang="de-DE" dirty="0" smtClean="0"/>
            <a:t>Puck absetzen </a:t>
          </a:r>
          <a:endParaRPr lang="en-GB" dirty="0"/>
        </a:p>
      </dgm:t>
    </dgm:pt>
    <dgm:pt modelId="{7FAC945C-6102-4D8F-9A5B-D5026C11BF8A}" type="parTrans" cxnId="{B55EE336-CB81-4633-89B5-8967A8A29C09}">
      <dgm:prSet/>
      <dgm:spPr/>
      <dgm:t>
        <a:bodyPr/>
        <a:lstStyle/>
        <a:p>
          <a:endParaRPr lang="en-GB"/>
        </a:p>
      </dgm:t>
    </dgm:pt>
    <dgm:pt modelId="{06D18077-CD1C-4F05-8BE8-16F3F2B1710B}" type="sibTrans" cxnId="{B55EE336-CB81-4633-89B5-8967A8A29C09}">
      <dgm:prSet/>
      <dgm:spPr/>
      <dgm:t>
        <a:bodyPr/>
        <a:lstStyle/>
        <a:p>
          <a:endParaRPr lang="en-GB"/>
        </a:p>
      </dgm:t>
    </dgm:pt>
    <dgm:pt modelId="{437BA6AD-8D19-4AB7-B6F9-6060C550A5D9}">
      <dgm:prSet phldrT="[Text]"/>
      <dgm:spPr/>
      <dgm:t>
        <a:bodyPr/>
        <a:lstStyle/>
        <a:p>
          <a:r>
            <a:rPr lang="de-DE" smtClean="0"/>
            <a:t>Farb-erkennung</a:t>
          </a:r>
          <a:endParaRPr lang="en-GB" dirty="0"/>
        </a:p>
      </dgm:t>
    </dgm:pt>
    <dgm:pt modelId="{4FB25892-601F-42BA-A930-AD8C96EEE3E1}" type="parTrans" cxnId="{6E16504E-4B00-427F-90D6-334E69642151}">
      <dgm:prSet/>
      <dgm:spPr/>
      <dgm:t>
        <a:bodyPr/>
        <a:lstStyle/>
        <a:p>
          <a:endParaRPr lang="en-GB"/>
        </a:p>
      </dgm:t>
    </dgm:pt>
    <dgm:pt modelId="{A79FCE52-9CAA-40CB-860C-57C015F37017}" type="sibTrans" cxnId="{6E16504E-4B00-427F-90D6-334E69642151}">
      <dgm:prSet/>
      <dgm:spPr/>
      <dgm:t>
        <a:bodyPr/>
        <a:lstStyle/>
        <a:p>
          <a:endParaRPr lang="en-GB"/>
        </a:p>
      </dgm:t>
    </dgm:pt>
    <dgm:pt modelId="{E69856D7-08AD-4758-95B3-2EE6C018DE40}" type="pres">
      <dgm:prSet presAssocID="{7E53A156-9F7F-4D4D-8926-8FB5DC6E020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7AF88FB-E88F-48BA-BC56-1F2F8BE8FD88}" type="pres">
      <dgm:prSet presAssocID="{071D2B5D-E477-48D6-80C5-EBDA6C0A536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035471E-E1DB-4791-91D3-C7271593303C}" type="pres">
      <dgm:prSet presAssocID="{071D2B5D-E477-48D6-80C5-EBDA6C0A5368}" presName="spNode" presStyleCnt="0"/>
      <dgm:spPr/>
      <dgm:t>
        <a:bodyPr/>
        <a:lstStyle/>
        <a:p>
          <a:endParaRPr lang="de-DE"/>
        </a:p>
      </dgm:t>
    </dgm:pt>
    <dgm:pt modelId="{038D7E8B-C0C6-4E19-9856-E78568200CF8}" type="pres">
      <dgm:prSet presAssocID="{9AD82316-A94F-453C-89C2-696AB89156CE}" presName="sibTrans" presStyleLbl="sibTrans1D1" presStyleIdx="0" presStyleCnt="6"/>
      <dgm:spPr/>
      <dgm:t>
        <a:bodyPr/>
        <a:lstStyle/>
        <a:p>
          <a:endParaRPr lang="en-GB"/>
        </a:p>
      </dgm:t>
    </dgm:pt>
    <dgm:pt modelId="{54F21C6D-D0B5-45ED-A124-DF6A7619A144}" type="pres">
      <dgm:prSet presAssocID="{32A5163A-917F-4AB1-A5F7-80FC7775FC6E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6D7DEB8-06FA-49C0-98C6-6A70F866E993}" type="pres">
      <dgm:prSet presAssocID="{32A5163A-917F-4AB1-A5F7-80FC7775FC6E}" presName="spNode" presStyleCnt="0"/>
      <dgm:spPr/>
      <dgm:t>
        <a:bodyPr/>
        <a:lstStyle/>
        <a:p>
          <a:endParaRPr lang="de-DE"/>
        </a:p>
      </dgm:t>
    </dgm:pt>
    <dgm:pt modelId="{7DE63BA5-5E74-4983-B169-580CF153E759}" type="pres">
      <dgm:prSet presAssocID="{F757AFEA-0207-4505-B3DA-A3FC8E4F242B}" presName="sibTrans" presStyleLbl="sibTrans1D1" presStyleIdx="1" presStyleCnt="6"/>
      <dgm:spPr/>
      <dgm:t>
        <a:bodyPr/>
        <a:lstStyle/>
        <a:p>
          <a:endParaRPr lang="en-GB"/>
        </a:p>
      </dgm:t>
    </dgm:pt>
    <dgm:pt modelId="{7492B886-05D1-4B19-8622-2822A8B44690}" type="pres">
      <dgm:prSet presAssocID="{B0E4E992-CEF5-498D-A39A-063504A6F9D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21283D6-08A2-445C-AA1F-ABC4A31CB4E5}" type="pres">
      <dgm:prSet presAssocID="{B0E4E992-CEF5-498D-A39A-063504A6F9D8}" presName="spNode" presStyleCnt="0"/>
      <dgm:spPr/>
      <dgm:t>
        <a:bodyPr/>
        <a:lstStyle/>
        <a:p>
          <a:endParaRPr lang="de-DE"/>
        </a:p>
      </dgm:t>
    </dgm:pt>
    <dgm:pt modelId="{16120348-53E3-4BF1-B744-7CF41171D621}" type="pres">
      <dgm:prSet presAssocID="{37DD2C44-24E3-4FC3-A719-772C0398ED44}" presName="sibTrans" presStyleLbl="sibTrans1D1" presStyleIdx="2" presStyleCnt="6"/>
      <dgm:spPr/>
      <dgm:t>
        <a:bodyPr/>
        <a:lstStyle/>
        <a:p>
          <a:endParaRPr lang="en-GB"/>
        </a:p>
      </dgm:t>
    </dgm:pt>
    <dgm:pt modelId="{96A9A959-8073-49C9-869A-37809FC3152D}" type="pres">
      <dgm:prSet presAssocID="{437BA6AD-8D19-4AB7-B6F9-6060C550A5D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B558132-2787-460E-BCC1-06AD17299A33}" type="pres">
      <dgm:prSet presAssocID="{437BA6AD-8D19-4AB7-B6F9-6060C550A5D9}" presName="spNode" presStyleCnt="0"/>
      <dgm:spPr/>
      <dgm:t>
        <a:bodyPr/>
        <a:lstStyle/>
        <a:p>
          <a:endParaRPr lang="de-DE"/>
        </a:p>
      </dgm:t>
    </dgm:pt>
    <dgm:pt modelId="{6DFD3BA8-9552-4472-9AB7-5D408F1773AF}" type="pres">
      <dgm:prSet presAssocID="{A79FCE52-9CAA-40CB-860C-57C015F37017}" presName="sibTrans" presStyleLbl="sibTrans1D1" presStyleIdx="3" presStyleCnt="6"/>
      <dgm:spPr/>
      <dgm:t>
        <a:bodyPr/>
        <a:lstStyle/>
        <a:p>
          <a:endParaRPr lang="de-DE"/>
        </a:p>
      </dgm:t>
    </dgm:pt>
    <dgm:pt modelId="{72072A2D-E742-4963-88EA-ED22FAE76FEB}" type="pres">
      <dgm:prSet presAssocID="{73B8BCC1-4C5C-4005-B237-4D9EBA57C38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31C2089-BB85-4834-8753-05D69F9855F0}" type="pres">
      <dgm:prSet presAssocID="{73B8BCC1-4C5C-4005-B237-4D9EBA57C387}" presName="spNode" presStyleCnt="0"/>
      <dgm:spPr/>
      <dgm:t>
        <a:bodyPr/>
        <a:lstStyle/>
        <a:p>
          <a:endParaRPr lang="de-DE"/>
        </a:p>
      </dgm:t>
    </dgm:pt>
    <dgm:pt modelId="{AE13BBCC-1903-45D5-89B1-AF245A4BD7D8}" type="pres">
      <dgm:prSet presAssocID="{D9BBD194-805B-472A-B6ED-7B7191B87173}" presName="sibTrans" presStyleLbl="sibTrans1D1" presStyleIdx="4" presStyleCnt="6"/>
      <dgm:spPr/>
      <dgm:t>
        <a:bodyPr/>
        <a:lstStyle/>
        <a:p>
          <a:endParaRPr lang="en-GB"/>
        </a:p>
      </dgm:t>
    </dgm:pt>
    <dgm:pt modelId="{892C5A58-1A62-4BE0-9F2C-15AB9DF0D2E4}" type="pres">
      <dgm:prSet presAssocID="{4B92FEAD-07DE-473C-A188-63E21765A387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87A0F4-6875-4E5C-A15D-F1736FCF58AC}" type="pres">
      <dgm:prSet presAssocID="{4B92FEAD-07DE-473C-A188-63E21765A387}" presName="spNode" presStyleCnt="0"/>
      <dgm:spPr/>
      <dgm:t>
        <a:bodyPr/>
        <a:lstStyle/>
        <a:p>
          <a:endParaRPr lang="de-DE"/>
        </a:p>
      </dgm:t>
    </dgm:pt>
    <dgm:pt modelId="{CABE6C9D-8533-41E4-A521-164ECF09699A}" type="pres">
      <dgm:prSet presAssocID="{06D18077-CD1C-4F05-8BE8-16F3F2B1710B}" presName="sibTrans" presStyleLbl="sibTrans1D1" presStyleIdx="5" presStyleCnt="6"/>
      <dgm:spPr/>
      <dgm:t>
        <a:bodyPr/>
        <a:lstStyle/>
        <a:p>
          <a:endParaRPr lang="en-GB"/>
        </a:p>
      </dgm:t>
    </dgm:pt>
  </dgm:ptLst>
  <dgm:cxnLst>
    <dgm:cxn modelId="{ED79694C-A19B-4809-8C83-F6E6560EA805}" srcId="{7E53A156-9F7F-4D4D-8926-8FB5DC6E020E}" destId="{B0E4E992-CEF5-498D-A39A-063504A6F9D8}" srcOrd="2" destOrd="0" parTransId="{4583B40B-7F99-405C-96D1-48523A1E1459}" sibTransId="{37DD2C44-24E3-4FC3-A719-772C0398ED44}"/>
    <dgm:cxn modelId="{3902E5DF-D030-4BBC-BEE0-C9B1A65CBC17}" type="presOf" srcId="{73B8BCC1-4C5C-4005-B237-4D9EBA57C387}" destId="{72072A2D-E742-4963-88EA-ED22FAE76FEB}" srcOrd="0" destOrd="0" presId="urn:microsoft.com/office/officeart/2005/8/layout/cycle5"/>
    <dgm:cxn modelId="{ACC328D2-D787-4429-85AE-6646DAFB51DD}" srcId="{7E53A156-9F7F-4D4D-8926-8FB5DC6E020E}" destId="{73B8BCC1-4C5C-4005-B237-4D9EBA57C387}" srcOrd="4" destOrd="0" parTransId="{E49A2FCF-06E4-4859-BA8B-0AFC31E8BF7D}" sibTransId="{D9BBD194-805B-472A-B6ED-7B7191B87173}"/>
    <dgm:cxn modelId="{A0B00E0A-2E2E-4E40-8B40-A015670F0FB0}" type="presOf" srcId="{D9BBD194-805B-472A-B6ED-7B7191B87173}" destId="{AE13BBCC-1903-45D5-89B1-AF245A4BD7D8}" srcOrd="0" destOrd="0" presId="urn:microsoft.com/office/officeart/2005/8/layout/cycle5"/>
    <dgm:cxn modelId="{6D4272A0-9149-4AD9-918F-CDD420B51D28}" type="presOf" srcId="{437BA6AD-8D19-4AB7-B6F9-6060C550A5D9}" destId="{96A9A959-8073-49C9-869A-37809FC3152D}" srcOrd="0" destOrd="0" presId="urn:microsoft.com/office/officeart/2005/8/layout/cycle5"/>
    <dgm:cxn modelId="{B3D5A391-5489-4753-9456-F3AC89F6E6C8}" type="presOf" srcId="{7E53A156-9F7F-4D4D-8926-8FB5DC6E020E}" destId="{E69856D7-08AD-4758-95B3-2EE6C018DE40}" srcOrd="0" destOrd="0" presId="urn:microsoft.com/office/officeart/2005/8/layout/cycle5"/>
    <dgm:cxn modelId="{199F9EC3-4E8B-4BBF-9446-480DB6FC6EE0}" type="presOf" srcId="{9AD82316-A94F-453C-89C2-696AB89156CE}" destId="{038D7E8B-C0C6-4E19-9856-E78568200CF8}" srcOrd="0" destOrd="0" presId="urn:microsoft.com/office/officeart/2005/8/layout/cycle5"/>
    <dgm:cxn modelId="{3D4C9A4D-0988-47BD-86FD-D1740B8423D0}" type="presOf" srcId="{37DD2C44-24E3-4FC3-A719-772C0398ED44}" destId="{16120348-53E3-4BF1-B744-7CF41171D621}" srcOrd="0" destOrd="0" presId="urn:microsoft.com/office/officeart/2005/8/layout/cycle5"/>
    <dgm:cxn modelId="{D5F897AA-CAB9-46E9-AE81-52A26EEA2628}" type="presOf" srcId="{A79FCE52-9CAA-40CB-860C-57C015F37017}" destId="{6DFD3BA8-9552-4472-9AB7-5D408F1773AF}" srcOrd="0" destOrd="0" presId="urn:microsoft.com/office/officeart/2005/8/layout/cycle5"/>
    <dgm:cxn modelId="{C159FACE-9033-4CC9-AEC1-0973149DA98B}" type="presOf" srcId="{071D2B5D-E477-48D6-80C5-EBDA6C0A5368}" destId="{97AF88FB-E88F-48BA-BC56-1F2F8BE8FD88}" srcOrd="0" destOrd="0" presId="urn:microsoft.com/office/officeart/2005/8/layout/cycle5"/>
    <dgm:cxn modelId="{9ECB2CB2-38FF-4FE7-A6A6-AA7C057F5C3B}" type="presOf" srcId="{06D18077-CD1C-4F05-8BE8-16F3F2B1710B}" destId="{CABE6C9D-8533-41E4-A521-164ECF09699A}" srcOrd="0" destOrd="0" presId="urn:microsoft.com/office/officeart/2005/8/layout/cycle5"/>
    <dgm:cxn modelId="{6C902603-FEDE-42B3-AE82-07C194997985}" type="presOf" srcId="{B0E4E992-CEF5-498D-A39A-063504A6F9D8}" destId="{7492B886-05D1-4B19-8622-2822A8B44690}" srcOrd="0" destOrd="0" presId="urn:microsoft.com/office/officeart/2005/8/layout/cycle5"/>
    <dgm:cxn modelId="{F6FBE54A-CD81-4A77-8C18-A0BF511050EE}" type="presOf" srcId="{4B92FEAD-07DE-473C-A188-63E21765A387}" destId="{892C5A58-1A62-4BE0-9F2C-15AB9DF0D2E4}" srcOrd="0" destOrd="0" presId="urn:microsoft.com/office/officeart/2005/8/layout/cycle5"/>
    <dgm:cxn modelId="{6E16504E-4B00-427F-90D6-334E69642151}" srcId="{7E53A156-9F7F-4D4D-8926-8FB5DC6E020E}" destId="{437BA6AD-8D19-4AB7-B6F9-6060C550A5D9}" srcOrd="3" destOrd="0" parTransId="{4FB25892-601F-42BA-A930-AD8C96EEE3E1}" sibTransId="{A79FCE52-9CAA-40CB-860C-57C015F37017}"/>
    <dgm:cxn modelId="{9E7FEFE8-6F28-41C3-982F-EDD5A59AD6DE}" srcId="{7E53A156-9F7F-4D4D-8926-8FB5DC6E020E}" destId="{071D2B5D-E477-48D6-80C5-EBDA6C0A5368}" srcOrd="0" destOrd="0" parTransId="{8A77E8CB-1E51-4492-8F24-79628D7838AB}" sibTransId="{9AD82316-A94F-453C-89C2-696AB89156CE}"/>
    <dgm:cxn modelId="{B55EE336-CB81-4633-89B5-8967A8A29C09}" srcId="{7E53A156-9F7F-4D4D-8926-8FB5DC6E020E}" destId="{4B92FEAD-07DE-473C-A188-63E21765A387}" srcOrd="5" destOrd="0" parTransId="{7FAC945C-6102-4D8F-9A5B-D5026C11BF8A}" sibTransId="{06D18077-CD1C-4F05-8BE8-16F3F2B1710B}"/>
    <dgm:cxn modelId="{925A84F6-FEF1-49F9-B76A-7B8981743030}" srcId="{7E53A156-9F7F-4D4D-8926-8FB5DC6E020E}" destId="{32A5163A-917F-4AB1-A5F7-80FC7775FC6E}" srcOrd="1" destOrd="0" parTransId="{9AC7C15A-6656-48DA-8B85-BB995074F1CE}" sibTransId="{F757AFEA-0207-4505-B3DA-A3FC8E4F242B}"/>
    <dgm:cxn modelId="{8F6AFC10-3F6E-4752-8B07-862DD77304B9}" type="presOf" srcId="{32A5163A-917F-4AB1-A5F7-80FC7775FC6E}" destId="{54F21C6D-D0B5-45ED-A124-DF6A7619A144}" srcOrd="0" destOrd="0" presId="urn:microsoft.com/office/officeart/2005/8/layout/cycle5"/>
    <dgm:cxn modelId="{C92D7546-E963-4E80-AA7E-B27809738CDA}" type="presOf" srcId="{F757AFEA-0207-4505-B3DA-A3FC8E4F242B}" destId="{7DE63BA5-5E74-4983-B169-580CF153E759}" srcOrd="0" destOrd="0" presId="urn:microsoft.com/office/officeart/2005/8/layout/cycle5"/>
    <dgm:cxn modelId="{5355822A-9F0A-47B2-ADE4-1F8F8CD1C857}" type="presParOf" srcId="{E69856D7-08AD-4758-95B3-2EE6C018DE40}" destId="{97AF88FB-E88F-48BA-BC56-1F2F8BE8FD88}" srcOrd="0" destOrd="0" presId="urn:microsoft.com/office/officeart/2005/8/layout/cycle5"/>
    <dgm:cxn modelId="{2A503CB4-6ACC-4CFD-9044-2ABC39CC99A9}" type="presParOf" srcId="{E69856D7-08AD-4758-95B3-2EE6C018DE40}" destId="{D035471E-E1DB-4791-91D3-C7271593303C}" srcOrd="1" destOrd="0" presId="urn:microsoft.com/office/officeart/2005/8/layout/cycle5"/>
    <dgm:cxn modelId="{A81B659A-573A-4944-AEC4-13192519A7E0}" type="presParOf" srcId="{E69856D7-08AD-4758-95B3-2EE6C018DE40}" destId="{038D7E8B-C0C6-4E19-9856-E78568200CF8}" srcOrd="2" destOrd="0" presId="urn:microsoft.com/office/officeart/2005/8/layout/cycle5"/>
    <dgm:cxn modelId="{685978BC-D66F-45CA-BC56-B3F4B698B455}" type="presParOf" srcId="{E69856D7-08AD-4758-95B3-2EE6C018DE40}" destId="{54F21C6D-D0B5-45ED-A124-DF6A7619A144}" srcOrd="3" destOrd="0" presId="urn:microsoft.com/office/officeart/2005/8/layout/cycle5"/>
    <dgm:cxn modelId="{D204A7BB-9109-497D-BBE4-0F704558BC22}" type="presParOf" srcId="{E69856D7-08AD-4758-95B3-2EE6C018DE40}" destId="{96D7DEB8-06FA-49C0-98C6-6A70F866E993}" srcOrd="4" destOrd="0" presId="urn:microsoft.com/office/officeart/2005/8/layout/cycle5"/>
    <dgm:cxn modelId="{C46E9F41-FA77-4ED8-916A-091809A6B269}" type="presParOf" srcId="{E69856D7-08AD-4758-95B3-2EE6C018DE40}" destId="{7DE63BA5-5E74-4983-B169-580CF153E759}" srcOrd="5" destOrd="0" presId="urn:microsoft.com/office/officeart/2005/8/layout/cycle5"/>
    <dgm:cxn modelId="{5A7E18F3-24FF-4B27-9AD7-3969FBF3C8AD}" type="presParOf" srcId="{E69856D7-08AD-4758-95B3-2EE6C018DE40}" destId="{7492B886-05D1-4B19-8622-2822A8B44690}" srcOrd="6" destOrd="0" presId="urn:microsoft.com/office/officeart/2005/8/layout/cycle5"/>
    <dgm:cxn modelId="{A429D700-3A9B-4F2F-9C00-0229EA91689C}" type="presParOf" srcId="{E69856D7-08AD-4758-95B3-2EE6C018DE40}" destId="{621283D6-08A2-445C-AA1F-ABC4A31CB4E5}" srcOrd="7" destOrd="0" presId="urn:microsoft.com/office/officeart/2005/8/layout/cycle5"/>
    <dgm:cxn modelId="{D97E1CDF-12B4-4E01-A265-5DB165EBCC83}" type="presParOf" srcId="{E69856D7-08AD-4758-95B3-2EE6C018DE40}" destId="{16120348-53E3-4BF1-B744-7CF41171D621}" srcOrd="8" destOrd="0" presId="urn:microsoft.com/office/officeart/2005/8/layout/cycle5"/>
    <dgm:cxn modelId="{B4720925-1474-4A5D-B46A-DFD16FF750E3}" type="presParOf" srcId="{E69856D7-08AD-4758-95B3-2EE6C018DE40}" destId="{96A9A959-8073-49C9-869A-37809FC3152D}" srcOrd="9" destOrd="0" presId="urn:microsoft.com/office/officeart/2005/8/layout/cycle5"/>
    <dgm:cxn modelId="{36940131-0264-47FC-867E-F835102A14CD}" type="presParOf" srcId="{E69856D7-08AD-4758-95B3-2EE6C018DE40}" destId="{CB558132-2787-460E-BCC1-06AD17299A33}" srcOrd="10" destOrd="0" presId="urn:microsoft.com/office/officeart/2005/8/layout/cycle5"/>
    <dgm:cxn modelId="{4E463732-E4C5-46EE-B833-1AF854144B11}" type="presParOf" srcId="{E69856D7-08AD-4758-95B3-2EE6C018DE40}" destId="{6DFD3BA8-9552-4472-9AB7-5D408F1773AF}" srcOrd="11" destOrd="0" presId="urn:microsoft.com/office/officeart/2005/8/layout/cycle5"/>
    <dgm:cxn modelId="{41B4695B-ECA8-4A0A-B207-564B22D4F58F}" type="presParOf" srcId="{E69856D7-08AD-4758-95B3-2EE6C018DE40}" destId="{72072A2D-E742-4963-88EA-ED22FAE76FEB}" srcOrd="12" destOrd="0" presId="urn:microsoft.com/office/officeart/2005/8/layout/cycle5"/>
    <dgm:cxn modelId="{3569D5D1-3C46-4D35-99F2-724ADB6FAA9D}" type="presParOf" srcId="{E69856D7-08AD-4758-95B3-2EE6C018DE40}" destId="{231C2089-BB85-4834-8753-05D69F9855F0}" srcOrd="13" destOrd="0" presId="urn:microsoft.com/office/officeart/2005/8/layout/cycle5"/>
    <dgm:cxn modelId="{7310D6D6-D8FC-4C81-998E-FE9ECF3F162B}" type="presParOf" srcId="{E69856D7-08AD-4758-95B3-2EE6C018DE40}" destId="{AE13BBCC-1903-45D5-89B1-AF245A4BD7D8}" srcOrd="14" destOrd="0" presId="urn:microsoft.com/office/officeart/2005/8/layout/cycle5"/>
    <dgm:cxn modelId="{942CE9E6-9D8A-4620-A73E-F00421296E5D}" type="presParOf" srcId="{E69856D7-08AD-4758-95B3-2EE6C018DE40}" destId="{892C5A58-1A62-4BE0-9F2C-15AB9DF0D2E4}" srcOrd="15" destOrd="0" presId="urn:microsoft.com/office/officeart/2005/8/layout/cycle5"/>
    <dgm:cxn modelId="{1F4686F7-ECAE-42EF-9DA9-85883344F949}" type="presParOf" srcId="{E69856D7-08AD-4758-95B3-2EE6C018DE40}" destId="{4B87A0F4-6875-4E5C-A15D-F1736FCF58AC}" srcOrd="16" destOrd="0" presId="urn:microsoft.com/office/officeart/2005/8/layout/cycle5"/>
    <dgm:cxn modelId="{01598127-A277-4CFB-9BCF-DCDA0A01005B}" type="presParOf" srcId="{E69856D7-08AD-4758-95B3-2EE6C018DE40}" destId="{CABE6C9D-8533-41E4-A521-164ECF09699A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C1E42-BE43-4E78-925E-D4C42670351C}">
      <dsp:nvSpPr>
        <dsp:cNvPr id="0" name=""/>
        <dsp:cNvSpPr/>
      </dsp:nvSpPr>
      <dsp:spPr>
        <a:xfrm>
          <a:off x="2958" y="201349"/>
          <a:ext cx="2587351" cy="10349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Liste Objekte (Roboter-r/</a:t>
          </a:r>
          <a:r>
            <a:rPr lang="el-GR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φ</a:t>
          </a:r>
          <a:r>
            <a:rPr lang="de-DE" sz="1800" kern="1200" dirty="0" smtClean="0"/>
            <a:t>)</a:t>
          </a:r>
          <a:endParaRPr lang="en-GB" sz="1800" kern="1200" dirty="0"/>
        </a:p>
      </dsp:txBody>
      <dsp:txXfrm>
        <a:off x="2958" y="201349"/>
        <a:ext cx="2328616" cy="1034940"/>
      </dsp:txXfrm>
    </dsp:sp>
    <dsp:sp modelId="{A1DF6F89-CB67-455B-8E34-ACD2DB9F374A}">
      <dsp:nvSpPr>
        <dsp:cNvPr id="0" name=""/>
        <dsp:cNvSpPr/>
      </dsp:nvSpPr>
      <dsp:spPr>
        <a:xfrm>
          <a:off x="2072840" y="201349"/>
          <a:ext cx="2587351" cy="1034940"/>
        </a:xfrm>
        <a:prstGeom prst="chevron">
          <a:avLst/>
        </a:prstGeom>
        <a:solidFill>
          <a:schemeClr val="accent3">
            <a:shade val="80000"/>
            <a:hueOff val="27727"/>
            <a:satOff val="4902"/>
            <a:lumOff val="776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Finde ersten/ letzten 3Pfosten</a:t>
          </a:r>
          <a:endParaRPr lang="en-GB" sz="1800" kern="1200" dirty="0"/>
        </a:p>
      </dsp:txBody>
      <dsp:txXfrm>
        <a:off x="2590310" y="201349"/>
        <a:ext cx="1552411" cy="1034940"/>
      </dsp:txXfrm>
    </dsp:sp>
    <dsp:sp modelId="{15CAC019-6B3E-4F7E-AE58-4E3B8CF6882C}">
      <dsp:nvSpPr>
        <dsp:cNvPr id="0" name=""/>
        <dsp:cNvSpPr/>
      </dsp:nvSpPr>
      <dsp:spPr>
        <a:xfrm>
          <a:off x="4142721" y="201349"/>
          <a:ext cx="2587351" cy="1034940"/>
        </a:xfrm>
        <a:prstGeom prst="chevron">
          <a:avLst/>
        </a:prstGeom>
        <a:solidFill>
          <a:schemeClr val="accent3">
            <a:shade val="80000"/>
            <a:hueOff val="55453"/>
            <a:satOff val="9804"/>
            <a:lumOff val="1553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Rekonstruiere Position &amp; Ausrichtung</a:t>
          </a:r>
          <a:endParaRPr lang="en-GB" sz="1800" kern="1200" dirty="0"/>
        </a:p>
      </dsp:txBody>
      <dsp:txXfrm>
        <a:off x="4660191" y="201349"/>
        <a:ext cx="1552411" cy="10349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8682F5A-9025-5143-B95A-464527BD45C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006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1-12T22:01:51.8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2559 6941 19 0,'-4'0'9'0,"11"-20"-3"15,-7 12 10-15,6 5-13 16,0-5 0-16,-3-3 4 0,4 5 0 31,0-5-7-31,-4-8 0 16,3-2 6-16,0 10 0 0,0-5 0 15,1-1 0-15,-1-3-2 16,-3-2 1-16,0-4-1 16,-3-1 0-16,0-1 0 15,-3 3 0-15,-3-9-1 16,-4 0 1-16,-2-5-1 15,-4-3 1-15,-3-3-1 16,0 3 0-16,0-3-1 0,4 3 1 16,-1-2-1-16,-3 7 1 15,-6-5-2-15,-3 0 0 0,-7-3 0 16,-2 3 0-16,-2 1-1 16,-4-5 1-16,-4 5-1 15,-4 4 1-15,7-4-1 16,-5 4 0-16,-5 0 0 15,-6 1 1-15,0 5-1 32,-2 3 0-32,-5 9 0 15,2-4 0-15,5 3 0 16,0 4 1-16,-9-10-1 0,0 10 0 16,0-1 0-16,-4 3 0 15,4 3 0-15,9 0 1 16,-2 0-1-16,3-1 0 15,-5-1 0-15,2-2 0 16,-1-2 0-16,-3 3 0 0,6 0 0 16,7-5 1-16,5-3-1 15,1-1 0-15,4-2 0 0,1 2 0 16,2-2 0-16,2-3 0 16,6 1-1-16,4-5 1 15,3 10 0-15,3-6 0 0,4-3 0 16,-2 0 0-16,5-2-1 15,-1 2 1-15,3-3 0 16,1-2 0-16,-1 0 0 16,4 2 1-16,0-3-2 15,2-4 1-15,1 2 0 16,0 7 1 15,3-29-1-15,0 3 0-16,-4 1 0 15,4-5 0-15,-1 12 0 16,-2-3 0-16,0 0 0 0,0 5 0 16,-4 4 1-16,1-1-1 15,0 0 0-15,-4 0 0 16,-2-3 0-16,2-5 0 16,-3 3 0-16,4-7 0 15,-1-1 1-15,0 2-1 16,4-6 0-16,9 7 0 15,-6-10 0 1,6-5 0-16,-7-3 0 16,7 1 0-16,-3 1 0 15,3-2-1-15,0-5 1 0,3 0 0 16,0-4 0-16,4-1 0 16,2 1 0-16,4-5 0 15,0-14 0-15,-1 4 0 16,7 2 0-16,6-1-1 15,0 7 1-15,0 2 0 0,1-5 0 16,-4 2-1 0,3 3 1-16,3 9 0 15,0 0 0-15,1 2 0 16,-1-14 0-16,3 6-1 0,-6 3 1 0,4 11 0 16,-4-3 0-16,6 9 0 15,7 2 0-15,0-5-1 16,-1-3 1-16,4 3 0 15,10-1 0-15,-1 10-1 32,-1-1 1-32,-7 3 0 15,-2 3 0-15,1-1 0 0,4-1 0 16,-2-2 0-16,1 13 0 16,-3-1-1-16,0 3 1 15,0 3 0-15,0 3 0 16,-4 2-1-16,1 9 1 15,0-1-1-15,-7 1 1 0,-3-3-1 16,1 6 0-16,-5-1-2 16,2 4 1-16,-4-1-2 0,0 4 1 15,-3 2-5-15,-4 2 1 16,-2 1-7-16,-4 0 1 16,4 6-4-16,-6-4 1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1-12T22:01:51.80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694 284 13 0,'-3'-2'6'0,"3"2"4"47,0 0 5-47,0 0-12 0,0 0 0 0,0 0 3 0,6-4 0 0,-3-1-7 0,1 2 1 0,-4 3 4 16,6-6 0-16,-3 1-1 16,3-4 1-16,-3 4-2 15,4-1 1-15,-1-2-1 16,0-1 1-16,4 1-1 15,-3-4 1-15,-1 1-1 16,3 3 1-16,1-3-1 16,2 0 0-16,1 2 0 15,3-5 0-15,2 0-1 16,1-3 1-16,7-5-2 16,2 5 1-16,1 3 0 15,2 0 0-15,0 3-1 16,-5 2 0-16,-4 1 0 15,0 5 0-15,3-3 0 0,3 6 0 16,8 0 0-16,1 0 0 16,-2 6 0-16,0 2 0 15,-3 6 0-15,-1 6 1 16,0 0-1-16,2 2 0 0,-5 0 0 16,3 4 1-16,-9-4-1 15,0 6 1-15,-3 6-1 16,1-6 0-16,-5 3 1 15,-2 3 0-15,-1-1-1 16,-5 1 1-16,-1 8-1 16,-3-5 1-16,-3 2 0 15,0-2 0-15,-3-1-1 16,-3 3 1 0,-4 3-1-16,-6-8 0 0,-5 5 1 15,-2 6 0-15,1 0-1 16,-3-3 1-16,0 3-1 15,-4-3 1-15,-3 3-1 16,1-1 1-16,-4-1-1 16,1 2 1-16,5 0-1 15,4-9 0-15,-7 3 0 0,-5 6 1 16,4-3-1-16,-4 3 0 16,-1 6 0-16,1-3 0 15,-2-1 0-15,-2 6 1 0,-3-2-1 16,0-9 0-16,3 6 0 15,6 3 0-15,0-1 0 16,4 0 0-16,-1 1-1 16,-2 2 1-16,-1-2 0 15,0 5 0-15,1-6 0 32,-5-2 0-32,1 2 0 0,1 4 1 0,-1-6-1 15,3 5 0-15,3-3 0 16,1-2 0-16,3-3 0 31,2 2 0-31,7 4 0 0,3-6 1 16,-2-3-1-16,-1 3 0 15,3 0 0-15,0-6 0 16,0 6 0-16,0-3 1 0,4 1-1 0,-1-2 0 16,1-2 0-16,-1 1 0 15,0 2 0-15,4 0 0 16,0-8 0-16,-1 2 0 15,7 1 0-15,0-1 1 16,3 1-1 0,6-12 0-16,1 9-1 15,2-4 1-15,3 2 0 16,-2-5 0-16,6-1-1 16,-4-1 1-16,4 0 0 15,-4 0 0-15,1-2 0 16,0-1 0-16,0-2 0 0,3 0 0 15,5-7 0-15,5-1 1 16,2-4-1-16,4-5 0 16,2 0 0-1,4-3 0-15,4-3 0 16,2 0 0-16,-4-3 0 0,2-1 0 16,-4-8-1-16,-1 1 1 0,4-5 0 15,4-1 0-15,2 1 0 16,4-7 0-16,-4 4 0 31,3-1 0-31,-5-2 0 16,2-6 0-16,-6-2 0 0,-9 4 1 15,2-8-1-15,1-2 0 16,2 0 0-16,2 0 1 16,2-3-1-16,-7-3 1 0,2 3-1 15,-2-3 0-15,1 0 0 16,-4-3 1-16,1 3-1 15,-1-5 1-15,1-3-1 16,-4 0 1-16,-2-4-1 16,-4-2 1-16,-6 0 0 15,-7-5 0-15,4 11 0 16,-7-6 1-16,3 2-1 16,1 2 0-16,-4-2 0 0,-3-2 0 0,-3 6 0 15,0 0 0-15,3-6-1 16,-3 8 1-16,0 1-1 15,0 2 1-15,0 0-1 16,-3 3 1-16,-3-2-1 16,-4 2 0-16,-2-5 0 15,2 7 1-15,-2 1-1 32,-4-3 0-32,7-3 0 15,-4 12 0-15,0-3 0 16,0 0 0-16,4 0-1 15,-4 2 1-15,1 1 0 0,-1-4 0 16,1 0 0-16,-1 1 0 0,4 3 0 16,-4-1 0-16,1-2-1 15,-2-6 1 1,5 9 0-16,-4-1 0 0,4-2 0 16,0 0 0-16,-1 5 0 15,1 1 0-15,-1-1 0 16,1-5 0-16,-1 2 0 0,1 1 0 15,0 7-1-15,-1 4 1 32,0-3 0-32,1 0 0 15,-1 3 0-15,4 0 0 0,6-4-1 16,-6 4 1-16,3 6 0 16,-1 1 0-16,1 5 0 15,3 1 0-15,-6-2 0 16,3 3 0-16,0 0 0 15,0 0 0-15,3 3 0 0,-7-1 0 16,7 0 0-16,-3 4 0 16,3-1-1-16,-6 1 0 15,3 2-3-15,0 0 0 16,-1 0-3-16,1 6 0 16,-3 0-6-1,3 2 0-15,3 4-4 0,0 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1-12T22:01:51.80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 contextRef="#ctx0" brushRef="#br0">649 109 20 0,'0'-9'10'0,"6"15"-8"0,-6-6 11 16,0 0-11-16,0 0 1 16,0 0 3-1,0-3 0-15,-3 0-6 16,-4 3 0-16,-2 3 5 16,-3 3 1-16,-4 2-1 15,-6 6 0-15,-7 0-2 16,-9-2 1-16,1 4-1 15,-8 4 0-15,-5 2 0 16,-3 3 0-16,2 0 0 16,7 1 0-16,1-1-1 0,1 0 0 15,5 0-1 1,-1-8 0-16,9-3 0 16,7-3 0-16,7-2-1 0,2-1 0 0,7-2 0 15,6-6 0-15,6-3 0 16,0-5 0-16,10-1 0 15,-4-2 0-15,1-1 0 16,0 1 0-16,6-3-1 16,6-5 1-16,6-1 0 62,7 1 0-62,3-4 0 0,0 10 0 0,6-7 0 0,4-3 1 0,-4-2-1 0,-6 0 0 0,0 2 0 0,0 1 0 16,-1 0 0-1,-1 2 1-15,-5-6-1 16,-6 7 1-16,-3 6-1 16,-5 1 1-16,-8 3 0 15,-2 4 0-15,-4-1 0 16,-6 6 0-16,0 0-1 0,-3 3 1 16,-3 3-1-16,-4 5 0 15,1 1 0-15,-4 1 0 16,-6 10 0-16,0 5 0 15,3-3 0-15,1 5 0 0,-7 7 0 32,0-1 0-32,-1 6-1 15,-2 6 1-15,3 0 0 16,0-7 1-16,0-4-3 16,1-6 1-16,1-3-9 15,7 0 1-15,10-14-7 16,6-14 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1-12T22:01:51.806"/>
    </inkml:context>
    <inkml:brush xml:id="br0">
      <inkml:brushProperty name="width" value="0.1" units="cm"/>
      <inkml:brushProperty name="height" value="0.1" units="cm"/>
      <inkml:brushProperty name="color" value="#C00000"/>
      <inkml:brushProperty name="fitToCurve" value="1"/>
    </inkml:brush>
  </inkml:definitions>
  <inkml:trace contextRef="#ctx0" brushRef="#br0">1381 234 34 0,'0'-3'17'0,"16"6"-16"0,-7-3 17 15,7 3-18-15,6 5 1 0,3 3 1 16,3 9 0-16,4-1-2 16,6 10 1-16,-1 4 1 15,8 6 0-15,-1 3 0 16,-7 11 1-16,2 6-1 15,-5 8 0-15,4 17-1 16,-1 5 1-16,1 4-1 16,-6 19 0-16,-4 6 1 15,-3 4 1-15,-6 2-1 16,-6 4 0-16,-10 9-1 16,-6 3 1-16,-6 3-1 15,-5 8 1-15,-5 0-1 16,-2 3 0-16,2 3-1 15,0-1 1-15,0-4 0 16,0-5 0-16,-3-1-1 16,3-6 1-16,7 0-1 0,8-6 1 15,8-11 0-15,-4-27 0 16,12 26 0-16,7-12 0 47,16-12 0-47,9-3 0 0,3-14-1 0,7-9 1 0,2-4-1 0,4-10 0 15,0-7 0-15,16-12 1 16,2-14-1-16,13 0 1 0,-5-19-1 16,1-12 1-16,8-5-1 15,3-14 1-15,-4-8-1 16,-3-10 0-16,-9-10 0 16,0-5 1-16,3-18-1 15,-6 1 1-15,-13-9-1 16,3-6 1-16,-9 3 0 15,-6-8 0-15,-7-14-1 16,-3 6 1-16,-13-4 0 31,1-2 0-31,-14 3 0 0,-5-3 1 16,-4 5-1-16,-2 4 1 16,-7-4 0-16,-7 9 0 15,-8-9-1-15,-7 17 1 16,-3-5-1-16,-6 3 0 15,-14 2-1-15,4 3 1 16,-6-6-1-16,-4 9 1 0,14-6-1 16,-7 4 1-16,0-4-1 15,-7 3 1-15,5-8-1 16,-8 2 0-16,-6 3 0 16,3-7 1-16,1 7-1 15,5-3 0-15,4-3 0 16,3 4 0-16,-1 6 0 15,-1-2 0-15,-5 7 0 16,-2 2 0-16,2 1 0 16,1 8 1-16,0 3-1 15,3 2 0-15,8 12 0 16,5 2 0-16,-4 0-1 16,6 6 1-16,1 9-3 15,-3-1 1-15,5 7-3 16,4 4 0-16,0 3-8 15,6 12 0-15,12-6-6 16,1-3 1-16</inkml:trace>
  <inkml:trace contextRef="#ctx0" brushRef="#br0" timeOffset="1">2199 758 21 0,'1'0'10'0,"-1"-3"-6"31,3-1 11-31,-3-2-14 0,2-2 1 0,0-4 1 0,-1-2 0 0,0-3-4 0,0-1 1 31,0-3 2-31,-1-3 0 16,1-5-1-16,-1 2 1 16,1-3-2-16,-1-1 1 0,0-4-1 15,-2 0 0-15,2-3 0 16,0 1 0-16,-1 1 0 16,-1 5 0-16,1-1 0 15,1 4 1-15,-1 2-1 16,0 4 0-16,1 1-1 15,0 2 0-15,0 2-1 16,-1 3 1-16,1-1-2 16,0 4 1-16,0 0 0 15,-1 1 0-15,1 3 1 16,-2 0 0-16,1 1 1 16,-2 2 1-16,2 0 0 15,-2 3 0-15,1-1 0 16,0 1 0-16,0 1 1 0,0 1 0 15,1 0-2-15,0 1 1 16,0 1 0-16,1 0 1 0,2 1-1 16,0 0 0-16,2 1 0 15,2 1 0-15,4 1 0 16,2 0 1 0,4 0-1-16,2-1 0 15,5 1 0-15,2 1 0 0,1 0-1 0,5 0 1 16,3 2-1-16,3 2 0 15,7 2 0-15,5 2 1 16,3 0-2-16,4 1 1 16,2-1 0-16,1-2 0 15,1-1-3-15,-2-2 1 16,-4-1-3-16,-1-2 0 16,-5-3-4-16,-4-1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1-12T22:01:51.80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1355 235 12 0,'0'-3'6'0,"3"6"5"0,-3-3-2 15,0 0-5 1,0 0 1-16,0-6 4 0,0 6 0 16,0 0-10-16,0-2 0 15,0 2 8-15,-3 5 0 16,-4-2-1 0,1 0 1-16,0 5-3 0,3 6 1 0,-4 3-1 15,-6 6 0-15,0-1-2 16,-2 3 1-16,2 6-1 15,0 5 0-15,1-2-1 32,-4 3 0-32,3-4-1 15,-12 3 1-15,6-2 0 16,9-3 0-16,-6-9-1 0,7 1 1 16,3-9-1-16,-1-3 1 15,1 0-1-15,3-2 1 16,0-4-1-16,0-2 0 15,3 0 0-15,0 0 0 0,3-1-1 16,3-4 1-16,0-7-1 16,4-2 1-16,-1-3 0 15,-2-3 0-15,5 0 0 0,-2-8 0 16,2 3-1-16,5-7 1 16,-2-4-1-16,-2 2 1 15,6 3 0-15,-10 0 0 16,10-14-1-1,-9 8 1-15,2-2 0 16,1 5 0-16,0 3 1 16,0 0 0-16,-1 3-1 15,1 5 1-15,-10 3-1 16,7 6 1-16,-4 0-1 16,-3 0 1-16,0 2-1 15,0 4 0-15,1-1-1 16,-4 6 1-16,3-3 0 15,-3 3 0-15,6-2 0 16,0 2 1-16,1 0-1 16,-1 2 0-16,0 4 0 78,0 0 0-78,4 2 0 0,0 3 1 0,6 0-1 0,-7 0 0 0,7-8-1 0,0 6 1 0,3-1 0 0,-4 6 1 0,1 3-2 15,1 3 1-15,5-1 0 16,-6 3 1-16,6-4-1 0,-4 1 0 16,4 1 0-16,1 3 1 15,-4-4-1-15,0-5 1 16,-6 3-1 0,-1-3 1-16,1-3-1 15,-1-3 1-15,-2 1 0 16,2-1 0-16,-2-3-1 15,3 2 1-15,-6-2 0 16,-1-2 0-16,-3-3 1 0,0 3 0 16,-3-3-1-16,3 0 0 15,-3 0-2-15,0 0 1 16,0 0-4-16,0 0 1 16,0 0-9-16,0 0 1 15,10-3-7-15,-1 3 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24B126A-EBFB-3945-B395-849A2AAB6EE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721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0700" y="2735860"/>
            <a:ext cx="8128000" cy="1295400"/>
          </a:xfrm>
        </p:spPr>
        <p:txBody>
          <a:bodyPr/>
          <a:lstStyle>
            <a:lvl1pPr 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0700" y="433606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noProof="0" dirty="0" err="1" smtClean="0"/>
              <a:t>Formatvorlage</a:t>
            </a:r>
            <a:r>
              <a:rPr lang="en-US" noProof="0" dirty="0" smtClean="0"/>
              <a:t> des </a:t>
            </a:r>
            <a:r>
              <a:rPr lang="en-US" noProof="0" dirty="0" err="1" smtClean="0"/>
              <a:t>Untertitelmasters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400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endParaRPr lang="en-US" noProof="0" dirty="0"/>
          </a:p>
        </p:txBody>
      </p:sp>
      <p:pic>
        <p:nvPicPr>
          <p:cNvPr id="12" name="Picture 29" descr="U:\Logos und Grafiken\TUMLogo_oZ_Vollfl_blau_RGB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920" y="423276"/>
            <a:ext cx="1026072" cy="54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53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08F0F-3717-0942-9241-E6563A14553B}" type="datetime1">
              <a:rPr lang="en-US" noProof="0" smtClean="0"/>
              <a:pPr/>
              <a:t>1/13/2015</a:t>
            </a:fld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CC94CD-1FE7-0C44-80F4-2964C2C99554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5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692275"/>
            <a:ext cx="3987800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92275"/>
            <a:ext cx="3987800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83E054-FA98-0D4D-A84E-988AA305B92A}" type="datetime1">
              <a:rPr lang="en-US" noProof="0" smtClean="0"/>
              <a:pPr/>
              <a:t>1/13/2015</a:t>
            </a:fld>
            <a:endParaRPr lang="en-US" noProof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noProof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EA83A0-A104-9441-ACE9-BF30B05124E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157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849790"/>
            <a:ext cx="8128000" cy="60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701800"/>
            <a:ext cx="81280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1" y="6400800"/>
            <a:ext cx="121075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fld id="{35369418-08C0-BE43-AA9B-AD0B2EE4ADC5}" type="datetime1">
              <a:rPr lang="en-US" smtClean="0"/>
              <a:pPr/>
              <a:t>1/13/2015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86114" y="6400800"/>
            <a:ext cx="516580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38376" y="6400800"/>
            <a:ext cx="119762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4E0006A5-54B2-7248-935D-336FE5B38FBE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Text Box 18"/>
          <p:cNvSpPr txBox="1">
            <a:spLocks noChangeArrowheads="1"/>
          </p:cNvSpPr>
          <p:nvPr userDrawn="1"/>
        </p:nvSpPr>
        <p:spPr bwMode="auto">
          <a:xfrm>
            <a:off x="6224653" y="479425"/>
            <a:ext cx="184619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b="0" noProof="0" dirty="0" err="1" smtClean="0">
                <a:solidFill>
                  <a:schemeClr val="bg2"/>
                </a:solidFill>
              </a:rPr>
              <a:t>Technische</a:t>
            </a:r>
            <a:r>
              <a:rPr lang="en-US" sz="900" b="0" noProof="0" dirty="0" smtClean="0">
                <a:solidFill>
                  <a:schemeClr val="bg2"/>
                </a:solidFill>
              </a:rPr>
              <a:t> </a:t>
            </a:r>
            <a:r>
              <a:rPr lang="en-US" sz="900" b="0" noProof="0" dirty="0" err="1" smtClean="0">
                <a:solidFill>
                  <a:schemeClr val="bg2"/>
                </a:solidFill>
              </a:rPr>
              <a:t>Universität</a:t>
            </a:r>
            <a:r>
              <a:rPr lang="en-US" sz="900" b="0" noProof="0" dirty="0" smtClean="0">
                <a:solidFill>
                  <a:schemeClr val="bg2"/>
                </a:solidFill>
              </a:rPr>
              <a:t> </a:t>
            </a:r>
            <a:r>
              <a:rPr lang="en-US" sz="900" b="0" noProof="0" dirty="0" err="1" smtClean="0">
                <a:solidFill>
                  <a:schemeClr val="bg2"/>
                </a:solidFill>
              </a:rPr>
              <a:t>München</a:t>
            </a:r>
            <a:endParaRPr lang="en-US" sz="900" b="0" noProof="0" dirty="0">
              <a:solidFill>
                <a:schemeClr val="bg2"/>
              </a:solidFill>
            </a:endParaRPr>
          </a:p>
        </p:txBody>
      </p:sp>
      <p:sp>
        <p:nvSpPr>
          <p:cNvPr id="14" name="Line 23"/>
          <p:cNvSpPr>
            <a:spLocks noChangeShapeType="1"/>
          </p:cNvSpPr>
          <p:nvPr userDrawn="1"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6" name="Line 22"/>
          <p:cNvSpPr>
            <a:spLocks noChangeShapeType="1"/>
          </p:cNvSpPr>
          <p:nvPr userDrawn="1"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42" name="Picture 29" descr="U:\Logos und Grafiken\TUMLogo_oZ_Vollfl_blau_RGB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78" y="325438"/>
            <a:ext cx="604440" cy="3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 b="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534988" indent="-268288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2pPr>
      <a:lvl3pPr marL="801688" indent="-2667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3pPr>
      <a:lvl4pPr marL="1079500" indent="-2778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4pPr>
      <a:lvl5pPr marL="1346200" indent="-2667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gif"/><Relationship Id="rId9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0704" y="814696"/>
            <a:ext cx="8128000" cy="5567680"/>
          </a:xfrm>
        </p:spPr>
        <p:txBody>
          <a:bodyPr/>
          <a:lstStyle/>
          <a:p>
            <a:r>
              <a:rPr lang="de-DE" dirty="0" smtClean="0"/>
              <a:t>Begrüßung/Übersicht:	Carlo			1:00</a:t>
            </a:r>
          </a:p>
          <a:p>
            <a:r>
              <a:rPr lang="de-DE" strike="sngStrike" dirty="0" smtClean="0"/>
              <a:t>Team: 		Carlo			</a:t>
            </a:r>
            <a:r>
              <a:rPr lang="de-DE" strike="sngStrike" dirty="0"/>
              <a:t>0</a:t>
            </a:r>
            <a:r>
              <a:rPr lang="de-DE" strike="sngStrike" dirty="0" smtClean="0"/>
              <a:t>:40</a:t>
            </a:r>
          </a:p>
          <a:p>
            <a:r>
              <a:rPr lang="de-DE" strike="sngStrike" dirty="0" smtClean="0"/>
              <a:t>Übersicht:		Carlo			0:20</a:t>
            </a:r>
          </a:p>
          <a:p>
            <a:r>
              <a:rPr lang="de-DE" dirty="0" smtClean="0"/>
              <a:t>GUI			Quirin			1:30</a:t>
            </a:r>
          </a:p>
          <a:p>
            <a:r>
              <a:rPr lang="de-DE" dirty="0" smtClean="0"/>
              <a:t>Datenverwaltung:	Carlo			3:00</a:t>
            </a:r>
          </a:p>
          <a:p>
            <a:r>
              <a:rPr lang="de-DE" dirty="0" smtClean="0"/>
              <a:t>Sensor Laser:	Konrad			3:00		</a:t>
            </a:r>
          </a:p>
          <a:p>
            <a:r>
              <a:rPr lang="de-DE" dirty="0" smtClean="0"/>
              <a:t>Sensor Kamera:	Konrad			0:30</a:t>
            </a:r>
          </a:p>
          <a:p>
            <a:r>
              <a:rPr lang="de-DE" dirty="0" smtClean="0"/>
              <a:t>Aktoren:		Jan			2:00</a:t>
            </a:r>
          </a:p>
          <a:p>
            <a:r>
              <a:rPr lang="de-DE" dirty="0" smtClean="0"/>
              <a:t>Intelligenz Phase 1:	Quirin			1:30</a:t>
            </a:r>
          </a:p>
          <a:p>
            <a:r>
              <a:rPr lang="de-DE" dirty="0" smtClean="0"/>
              <a:t>Intelligenz Phase 2: 	Jan			1:00	</a:t>
            </a:r>
          </a:p>
          <a:p>
            <a:r>
              <a:rPr lang="de-DE" dirty="0" smtClean="0"/>
              <a:t>Intelligenz </a:t>
            </a:r>
            <a:r>
              <a:rPr lang="de-DE" dirty="0" err="1" smtClean="0"/>
              <a:t>Pfadplan</a:t>
            </a:r>
            <a:r>
              <a:rPr lang="de-DE" dirty="0" smtClean="0"/>
              <a:t>:	Laurenz		2:00</a:t>
            </a:r>
          </a:p>
          <a:p>
            <a:r>
              <a:rPr lang="de-DE" strike="sngStrike" dirty="0" smtClean="0"/>
              <a:t>Multithreading:	Carlo			1:30</a:t>
            </a:r>
          </a:p>
          <a:p>
            <a:r>
              <a:rPr lang="de-DE" strike="sngStrike" dirty="0" smtClean="0"/>
              <a:t>Ziele:			Konrad			0:30</a:t>
            </a:r>
          </a:p>
          <a:p>
            <a:r>
              <a:rPr lang="de-DE" dirty="0" err="1" smtClean="0"/>
              <a:t>Dok</a:t>
            </a:r>
            <a:r>
              <a:rPr lang="de-DE" dirty="0" smtClean="0"/>
              <a:t>/</a:t>
            </a:r>
            <a:r>
              <a:rPr lang="de-DE" dirty="0" err="1" smtClean="0"/>
              <a:t>Zeitp</a:t>
            </a:r>
            <a:r>
              <a:rPr lang="de-DE" dirty="0" smtClean="0"/>
              <a:t>.:		Laurenz		1:30	</a:t>
            </a:r>
          </a:p>
          <a:p>
            <a:endParaRPr lang="de-DE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8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Datenverwaltung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8000" y="1687361"/>
            <a:ext cx="81280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50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66700" lvl="1" indent="0">
              <a:buFont typeface="Lucida Grande"/>
              <a:buNone/>
            </a:pPr>
            <a:r>
              <a:rPr lang="de-DE" sz="2400" b="1" kern="0" dirty="0" err="1" smtClean="0"/>
              <a:t>Mergen</a:t>
            </a:r>
            <a:r>
              <a:rPr lang="de-DE" sz="2400" b="1" kern="0" dirty="0" smtClean="0"/>
              <a:t> (2/2):</a:t>
            </a:r>
          </a:p>
          <a:p>
            <a:pPr lvl="1"/>
            <a:endParaRPr lang="de-DE" kern="0" dirty="0" smtClean="0"/>
          </a:p>
          <a:p>
            <a:pPr lvl="1"/>
            <a:endParaRPr lang="de-DE" kern="0" dirty="0"/>
          </a:p>
        </p:txBody>
      </p:sp>
      <p:sp>
        <p:nvSpPr>
          <p:cNvPr id="5" name="Zylinder 4"/>
          <p:cNvSpPr/>
          <p:nvPr/>
        </p:nvSpPr>
        <p:spPr bwMode="auto">
          <a:xfrm>
            <a:off x="1819175" y="2396691"/>
            <a:ext cx="394637" cy="866272"/>
          </a:xfrm>
          <a:prstGeom prst="can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020278" y="4336182"/>
            <a:ext cx="2157879" cy="185045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MAP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dirty="0" smtClean="0">
                <a:latin typeface="Arial" pitchFamily="34" charset="0"/>
              </a:rPr>
              <a:t>Pos A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dirty="0" smtClean="0">
                <a:latin typeface="Arial" pitchFamily="34" charset="0"/>
              </a:rPr>
              <a:t>Type PUCK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Color</a:t>
            </a:r>
            <a:r>
              <a:rPr kumimoji="0" lang="de-DE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BLUE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baseline="0" dirty="0" err="1" smtClean="0">
                <a:latin typeface="Arial" pitchFamily="34" charset="0"/>
              </a:rPr>
              <a:t>unblocked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95124" y="3298941"/>
            <a:ext cx="2883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? an Position A + 0.05m</a:t>
            </a:r>
            <a:endParaRPr lang="en-GB" dirty="0"/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119041" y="2900412"/>
            <a:ext cx="2349576" cy="185045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MAP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dirty="0" smtClean="0">
                <a:latin typeface="Arial" pitchFamily="34" charset="0"/>
              </a:rPr>
              <a:t>Pos A + </a:t>
            </a:r>
            <a:r>
              <a:rPr lang="de-DE" dirty="0" smtClean="0">
                <a:solidFill>
                  <a:srgbClr val="FF0000"/>
                </a:solidFill>
                <a:latin typeface="Arial" pitchFamily="34" charset="0"/>
              </a:rPr>
              <a:t>0.05m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dirty="0" smtClean="0">
                <a:latin typeface="Arial" pitchFamily="34" charset="0"/>
              </a:rPr>
              <a:t>Type </a:t>
            </a:r>
            <a:r>
              <a:rPr lang="de-DE" dirty="0" smtClean="0">
                <a:solidFill>
                  <a:schemeClr val="tx2"/>
                </a:solidFill>
                <a:latin typeface="Arial" pitchFamily="34" charset="0"/>
              </a:rPr>
              <a:t>PUCK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Color</a:t>
            </a:r>
            <a:r>
              <a:rPr kumimoji="0" lang="de-DE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r>
              <a:rPr kumimoji="0" lang="de-DE" sz="20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</a:rPr>
              <a:t>BLUE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baseline="0" dirty="0" err="1" smtClean="0">
                <a:latin typeface="Arial" pitchFamily="34" charset="0"/>
              </a:rPr>
              <a:t>unblocked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1" name="Gerade Verbindung mit Pfeil 10"/>
          <p:cNvCxnSpPr>
            <a:stCxn id="7" idx="3"/>
          </p:cNvCxnSpPr>
          <p:nvPr/>
        </p:nvCxnSpPr>
        <p:spPr bwMode="auto">
          <a:xfrm flipV="1">
            <a:off x="3178157" y="3946359"/>
            <a:ext cx="1940884" cy="1315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Gerade Verbindung mit Pfeil 12"/>
          <p:cNvCxnSpPr/>
          <p:nvPr/>
        </p:nvCxnSpPr>
        <p:spPr bwMode="auto">
          <a:xfrm>
            <a:off x="2897204" y="2993457"/>
            <a:ext cx="2221837" cy="6160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352484" y="3584007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merge</a:t>
            </a:r>
            <a:endParaRPr lang="en-GB" sz="1600" dirty="0"/>
          </a:p>
        </p:txBody>
      </p:sp>
      <p:cxnSp>
        <p:nvCxnSpPr>
          <p:cNvPr id="20" name="Gerade Verbindung mit Pfeil 19"/>
          <p:cNvCxnSpPr>
            <a:stCxn id="9" idx="3"/>
          </p:cNvCxnSpPr>
          <p:nvPr/>
        </p:nvCxnSpPr>
        <p:spPr bwMode="auto">
          <a:xfrm flipV="1">
            <a:off x="7468617" y="3137837"/>
            <a:ext cx="452975" cy="6878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Gerade Verbindung mit Pfeil 22"/>
          <p:cNvCxnSpPr>
            <a:stCxn id="9" idx="3"/>
          </p:cNvCxnSpPr>
          <p:nvPr/>
        </p:nvCxnSpPr>
        <p:spPr bwMode="auto">
          <a:xfrm>
            <a:off x="7468617" y="3825641"/>
            <a:ext cx="4529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Gerade Verbindung mit Pfeil 25"/>
          <p:cNvCxnSpPr/>
          <p:nvPr/>
        </p:nvCxnSpPr>
        <p:spPr bwMode="auto">
          <a:xfrm>
            <a:off x="7468617" y="3825641"/>
            <a:ext cx="452975" cy="640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feld 29"/>
          <p:cNvSpPr txBox="1"/>
          <p:nvPr/>
        </p:nvSpPr>
        <p:spPr>
          <a:xfrm>
            <a:off x="7895337" y="2900412"/>
            <a:ext cx="639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GUI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7921592" y="3632806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KI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7921592" y="4341475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Etc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01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Objekterkennung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4"/>
          <a:stretch/>
        </p:blipFill>
        <p:spPr>
          <a:xfrm>
            <a:off x="614787" y="1701800"/>
            <a:ext cx="7914425" cy="44704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5745707" y="2047164"/>
            <a:ext cx="2620371" cy="313898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8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Objekterkennung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pic>
        <p:nvPicPr>
          <p:cNvPr id="3074" name="Picture 2" descr="http://www.digital-circuitry.com/Wordpress/wp-content/uploads/2014/02/3231636_sensors-11-02751f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57" y="2115954"/>
            <a:ext cx="2336781" cy="1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15457" y="6041395"/>
            <a:ext cx="7503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Bildquelle: http://www.digital-circuitry.com/Wordpress/wp-content/uploads/2014/02/3231636_sensors-11-02751f8.png</a:t>
            </a:r>
            <a:endParaRPr lang="en-GB" sz="1100" dirty="0"/>
          </a:p>
        </p:txBody>
      </p:sp>
      <p:sp>
        <p:nvSpPr>
          <p:cNvPr id="5" name="Pfeil nach rechts 4"/>
          <p:cNvSpPr/>
          <p:nvPr/>
        </p:nvSpPr>
        <p:spPr bwMode="auto">
          <a:xfrm>
            <a:off x="3012708" y="2685448"/>
            <a:ext cx="741146" cy="61601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3994483" y="2598821"/>
            <a:ext cx="1183907" cy="82777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Median-Filter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Pfeil nach rechts 7"/>
          <p:cNvSpPr/>
          <p:nvPr/>
        </p:nvSpPr>
        <p:spPr bwMode="auto">
          <a:xfrm>
            <a:off x="5427044" y="2683846"/>
            <a:ext cx="741146" cy="61601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6408819" y="2597218"/>
            <a:ext cx="2032537" cy="319370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Selektierung 1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964" y="3299863"/>
            <a:ext cx="1428059" cy="22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3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Objekterkennung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pic>
        <p:nvPicPr>
          <p:cNvPr id="3074" name="Picture 2" descr="http://www.digital-circuitry.com/Wordpress/wp-content/uploads/2014/02/3231636_sensors-11-02751f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57" y="2115954"/>
            <a:ext cx="2336781" cy="1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/>
          <p:cNvSpPr/>
          <p:nvPr/>
        </p:nvSpPr>
        <p:spPr bwMode="auto">
          <a:xfrm>
            <a:off x="3012708" y="2685448"/>
            <a:ext cx="741146" cy="61601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3994483" y="2598821"/>
            <a:ext cx="1183907" cy="82777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Median-Filter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6408819" y="2597218"/>
            <a:ext cx="2032537" cy="829375"/>
          </a:xfrm>
          <a:prstGeom prst="round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Selektierung 1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Pfeil nach rechts 10"/>
          <p:cNvSpPr/>
          <p:nvPr/>
        </p:nvSpPr>
        <p:spPr bwMode="auto">
          <a:xfrm rot="5400000">
            <a:off x="6773644" y="3899155"/>
            <a:ext cx="1302883" cy="61601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6150479" y="5069728"/>
            <a:ext cx="2560353" cy="515761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smtClean="0">
                <a:latin typeface="Arial" pitchFamily="34" charset="0"/>
              </a:rPr>
              <a:t>Objektunterteilung</a:t>
            </a:r>
            <a:endParaRPr kumimoji="0" lang="en-GB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3" name="Inhaltsplatzhalt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2" t="16804" b="29779"/>
          <a:stretch/>
        </p:blipFill>
        <p:spPr bwMode="auto">
          <a:xfrm>
            <a:off x="471123" y="1701800"/>
            <a:ext cx="5043487" cy="4837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cxnSp>
        <p:nvCxnSpPr>
          <p:cNvPr id="16" name="Gerader Verbinder 15"/>
          <p:cNvCxnSpPr/>
          <p:nvPr/>
        </p:nvCxnSpPr>
        <p:spPr bwMode="auto">
          <a:xfrm flipV="1">
            <a:off x="1037230" y="5217795"/>
            <a:ext cx="3995940" cy="92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 Verbindung mit Pfeil 18"/>
          <p:cNvCxnSpPr>
            <a:stCxn id="9" idx="1"/>
          </p:cNvCxnSpPr>
          <p:nvPr/>
        </p:nvCxnSpPr>
        <p:spPr bwMode="auto">
          <a:xfrm flipH="1">
            <a:off x="2842920" y="3011906"/>
            <a:ext cx="3565899" cy="21376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echteck 22"/>
          <p:cNvSpPr/>
          <p:nvPr/>
        </p:nvSpPr>
        <p:spPr bwMode="auto">
          <a:xfrm>
            <a:off x="1037230" y="5217794"/>
            <a:ext cx="4026089" cy="56885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66000"/>
                </a:schemeClr>
              </a:gs>
              <a:gs pos="50000">
                <a:schemeClr val="accent1">
                  <a:tint val="44500"/>
                  <a:satMod val="160000"/>
                  <a:alpha val="64000"/>
                </a:schemeClr>
              </a:gs>
              <a:gs pos="100000">
                <a:srgbClr val="F0F3DF">
                  <a:alpha val="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4" name="Gerade Verbindung mit Pfeil 13"/>
          <p:cNvCxnSpPr>
            <a:stCxn id="12" idx="1"/>
          </p:cNvCxnSpPr>
          <p:nvPr/>
        </p:nvCxnSpPr>
        <p:spPr bwMode="auto">
          <a:xfrm flipH="1">
            <a:off x="3657600" y="5327609"/>
            <a:ext cx="2492879" cy="1568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2206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/>
          <p:cNvSpPr/>
          <p:nvPr/>
        </p:nvSpPr>
        <p:spPr bwMode="auto">
          <a:xfrm rot="4699906">
            <a:off x="4268691" y="1904305"/>
            <a:ext cx="3876408" cy="731657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Sensoren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lvl="1" indent="0">
              <a:buNone/>
            </a:pPr>
            <a:r>
              <a:rPr lang="de-DE" b="1" dirty="0" smtClean="0"/>
              <a:t>Orientierung:</a:t>
            </a:r>
            <a:endParaRPr lang="de-DE" b="1" dirty="0"/>
          </a:p>
          <a:p>
            <a:pPr marL="723900" lvl="1" indent="-457200">
              <a:buFont typeface="+mj-lt"/>
              <a:buAutoNum type="arabicPeriod"/>
            </a:pPr>
            <a:r>
              <a:rPr lang="de-DE" dirty="0" smtClean="0"/>
              <a:t>Suche nach ersten/ letzten 3 Pfosten</a:t>
            </a:r>
          </a:p>
          <a:p>
            <a:pPr marL="266700" lvl="1" indent="0">
              <a:buNone/>
            </a:pPr>
            <a:endParaRPr lang="de-DE" dirty="0"/>
          </a:p>
        </p:txBody>
      </p:sp>
      <p:graphicFrame>
        <p:nvGraphicFramePr>
          <p:cNvPr id="4" name="Diagramm 3"/>
          <p:cNvGraphicFramePr/>
          <p:nvPr>
            <p:extLst/>
          </p:nvPr>
        </p:nvGraphicFramePr>
        <p:xfrm>
          <a:off x="1014984" y="3298952"/>
          <a:ext cx="6733032" cy="143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llipse 4"/>
          <p:cNvSpPr/>
          <p:nvPr/>
        </p:nvSpPr>
        <p:spPr bwMode="auto">
          <a:xfrm>
            <a:off x="2167128" y="4334256"/>
            <a:ext cx="164592" cy="14630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3011424" y="4151376"/>
            <a:ext cx="164592" cy="14630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4809744" y="3764190"/>
            <a:ext cx="164592" cy="14630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5053584" y="4098081"/>
            <a:ext cx="164592" cy="14630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4236720" y="3011904"/>
            <a:ext cx="164592" cy="14630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3374136" y="3712464"/>
            <a:ext cx="164592" cy="14630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3855720" y="4267200"/>
            <a:ext cx="164592" cy="14630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4" name="Gerader Verbinder 13"/>
          <p:cNvCxnSpPr>
            <a:stCxn id="5" idx="6"/>
            <a:endCxn id="7" idx="2"/>
          </p:cNvCxnSpPr>
          <p:nvPr/>
        </p:nvCxnSpPr>
        <p:spPr bwMode="auto">
          <a:xfrm flipV="1">
            <a:off x="2331720" y="4224528"/>
            <a:ext cx="679704" cy="1828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Gerader Verbinder 14"/>
          <p:cNvCxnSpPr>
            <a:stCxn id="7" idx="7"/>
            <a:endCxn id="11" idx="3"/>
          </p:cNvCxnSpPr>
          <p:nvPr/>
        </p:nvCxnSpPr>
        <p:spPr bwMode="auto">
          <a:xfrm flipV="1">
            <a:off x="3151912" y="3837342"/>
            <a:ext cx="246328" cy="3354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Gerader Verbinder 17"/>
          <p:cNvCxnSpPr>
            <a:stCxn id="7" idx="6"/>
            <a:endCxn id="12" idx="1"/>
          </p:cNvCxnSpPr>
          <p:nvPr/>
        </p:nvCxnSpPr>
        <p:spPr bwMode="auto">
          <a:xfrm>
            <a:off x="3176016" y="4224528"/>
            <a:ext cx="703808" cy="640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Gerader Verbinder 20"/>
          <p:cNvCxnSpPr>
            <a:stCxn id="7" idx="6"/>
            <a:endCxn id="10" idx="3"/>
          </p:cNvCxnSpPr>
          <p:nvPr/>
        </p:nvCxnSpPr>
        <p:spPr bwMode="auto">
          <a:xfrm flipV="1">
            <a:off x="3176016" y="3136782"/>
            <a:ext cx="1084808" cy="10877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Gerader Verbinder 23"/>
          <p:cNvCxnSpPr>
            <a:stCxn id="7" idx="6"/>
            <a:endCxn id="8" idx="2"/>
          </p:cNvCxnSpPr>
          <p:nvPr/>
        </p:nvCxnSpPr>
        <p:spPr bwMode="auto">
          <a:xfrm flipV="1">
            <a:off x="3176016" y="3837342"/>
            <a:ext cx="1633728" cy="38718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2598958" y="4224528"/>
            <a:ext cx="21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</a:t>
            </a:r>
            <a:endParaRPr lang="en-GB" dirty="0"/>
          </a:p>
        </p:txBody>
      </p:sp>
      <p:sp>
        <p:nvSpPr>
          <p:cNvPr id="22" name="Textfeld 21"/>
          <p:cNvSpPr txBox="1"/>
          <p:nvPr/>
        </p:nvSpPr>
        <p:spPr>
          <a:xfrm>
            <a:off x="3849714" y="3413086"/>
            <a:ext cx="21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</a:t>
            </a:r>
            <a:endParaRPr lang="en-GB" dirty="0"/>
          </a:p>
        </p:txBody>
      </p:sp>
      <p:sp>
        <p:nvSpPr>
          <p:cNvPr id="23" name="Textfeld 22"/>
          <p:cNvSpPr txBox="1"/>
          <p:nvPr/>
        </p:nvSpPr>
        <p:spPr>
          <a:xfrm>
            <a:off x="4105466" y="3958520"/>
            <a:ext cx="21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91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9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9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Graphic spid="4" grpId="0">
        <p:bldAsOne/>
      </p:bldGraphic>
      <p:bldGraphic spid="4" grpId="1">
        <p:bldAsOne/>
      </p:bldGraphic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1" grpId="0" animBg="1"/>
      <p:bldP spid="12" grpId="0" animBg="1"/>
      <p:bldP spid="13" grpId="0"/>
      <p:bldP spid="22" grpId="0"/>
      <p:bldP spid="22" grpId="1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/>
          <p:cNvSpPr/>
          <p:nvPr/>
        </p:nvSpPr>
        <p:spPr bwMode="auto">
          <a:xfrm>
            <a:off x="6708672" y="3602736"/>
            <a:ext cx="2435328" cy="15927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800" dirty="0" smtClean="0">
                <a:latin typeface="Arial" pitchFamily="34" charset="0"/>
              </a:rPr>
              <a:t>Unzuverlässig Ungenau</a:t>
            </a:r>
          </a:p>
          <a:p>
            <a:pPr algn="ctr"/>
            <a:r>
              <a:rPr lang="de-DE" sz="1800" dirty="0" smtClean="0">
                <a:latin typeface="Arial" pitchFamily="34" charset="0"/>
              </a:rPr>
              <a:t>Ungut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6" name="Rechteck 35"/>
          <p:cNvSpPr/>
          <p:nvPr/>
        </p:nvSpPr>
        <p:spPr bwMode="auto">
          <a:xfrm rot="4699906">
            <a:off x="4268691" y="1904305"/>
            <a:ext cx="3876408" cy="731657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Sensoren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lvl="1" indent="0">
              <a:buNone/>
            </a:pPr>
            <a:r>
              <a:rPr lang="de-DE" b="1" dirty="0" smtClean="0"/>
              <a:t>Orientierung:</a:t>
            </a:r>
            <a:endParaRPr lang="de-DE" b="1" dirty="0"/>
          </a:p>
          <a:p>
            <a:pPr marL="723900" lvl="1" indent="-457200">
              <a:buFont typeface="+mj-lt"/>
              <a:buAutoNum type="arabicPeriod"/>
            </a:pPr>
            <a:r>
              <a:rPr lang="de-DE" dirty="0" smtClean="0"/>
              <a:t>Suche nach ersten/ letzten 3 Pfosten</a:t>
            </a:r>
          </a:p>
          <a:p>
            <a:pPr marL="723900" lvl="1" indent="-457200">
              <a:buFont typeface="+mj-lt"/>
              <a:buAutoNum type="arabicPeriod"/>
            </a:pPr>
            <a:r>
              <a:rPr lang="de-DE" dirty="0" smtClean="0"/>
              <a:t>Rekonstruktion von Position und Ausrichtung</a:t>
            </a:r>
            <a:endParaRPr lang="de-DE" dirty="0"/>
          </a:p>
        </p:txBody>
      </p:sp>
      <p:sp>
        <p:nvSpPr>
          <p:cNvPr id="7" name="Ellipse 6"/>
          <p:cNvSpPr/>
          <p:nvPr/>
        </p:nvSpPr>
        <p:spPr bwMode="auto">
          <a:xfrm>
            <a:off x="3011424" y="4151376"/>
            <a:ext cx="164592" cy="146304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4809744" y="3764190"/>
            <a:ext cx="164592" cy="146304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80867" y="2251555"/>
            <a:ext cx="4337114" cy="431170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9" name="Picture 2" descr="http://ais.badische-zeitung.de/piece/02/99/79/39/4361247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023" y="5847235"/>
            <a:ext cx="914622" cy="89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llipse 24"/>
          <p:cNvSpPr/>
          <p:nvPr/>
        </p:nvSpPr>
        <p:spPr bwMode="auto">
          <a:xfrm>
            <a:off x="2535027" y="1547235"/>
            <a:ext cx="4714026" cy="458021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7" name="Gerader Verbinder 16"/>
          <p:cNvCxnSpPr>
            <a:stCxn id="13" idx="5"/>
            <a:endCxn id="5" idx="5"/>
          </p:cNvCxnSpPr>
          <p:nvPr/>
        </p:nvCxnSpPr>
        <p:spPr bwMode="auto">
          <a:xfrm flipH="1" flipV="1">
            <a:off x="2307616" y="4459134"/>
            <a:ext cx="1475209" cy="14726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Gerader Verbinder 25"/>
          <p:cNvCxnSpPr>
            <a:stCxn id="19" idx="0"/>
            <a:endCxn id="8" idx="4"/>
          </p:cNvCxnSpPr>
          <p:nvPr/>
        </p:nvCxnSpPr>
        <p:spPr bwMode="auto">
          <a:xfrm flipV="1">
            <a:off x="3882334" y="3910494"/>
            <a:ext cx="1009706" cy="19367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feld 27"/>
          <p:cNvSpPr txBox="1"/>
          <p:nvPr/>
        </p:nvSpPr>
        <p:spPr>
          <a:xfrm rot="2728951">
            <a:off x="2387914" y="5080265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Radius 1</a:t>
            </a:r>
            <a:endParaRPr lang="en-GB" sz="1600" dirty="0"/>
          </a:p>
        </p:txBody>
      </p:sp>
      <p:sp>
        <p:nvSpPr>
          <p:cNvPr id="29" name="Textfeld 28"/>
          <p:cNvSpPr txBox="1"/>
          <p:nvPr/>
        </p:nvSpPr>
        <p:spPr>
          <a:xfrm rot="17910513">
            <a:off x="4102545" y="4668118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Radius 2</a:t>
            </a:r>
            <a:endParaRPr lang="en-GB" sz="1600" dirty="0"/>
          </a:p>
        </p:txBody>
      </p:sp>
      <p:sp>
        <p:nvSpPr>
          <p:cNvPr id="30" name="Ellipse 29"/>
          <p:cNvSpPr/>
          <p:nvPr/>
        </p:nvSpPr>
        <p:spPr bwMode="auto">
          <a:xfrm>
            <a:off x="4291993" y="3885907"/>
            <a:ext cx="164592" cy="14630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Ellipse 30"/>
          <p:cNvSpPr/>
          <p:nvPr/>
        </p:nvSpPr>
        <p:spPr bwMode="auto">
          <a:xfrm>
            <a:off x="49998" y="4767840"/>
            <a:ext cx="164592" cy="14630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2591356" y="6468392"/>
            <a:ext cx="164592" cy="14630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3784964" y="5777030"/>
            <a:ext cx="164592" cy="14630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4030515" y="5458470"/>
            <a:ext cx="164592" cy="14630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5" name="Ellipse 34"/>
          <p:cNvSpPr/>
          <p:nvPr/>
        </p:nvSpPr>
        <p:spPr bwMode="auto">
          <a:xfrm>
            <a:off x="3457524" y="6067529"/>
            <a:ext cx="164592" cy="14630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Gleichschenkliges Dreieck 36"/>
          <p:cNvSpPr/>
          <p:nvPr/>
        </p:nvSpPr>
        <p:spPr bwMode="auto">
          <a:xfrm rot="20884719">
            <a:off x="2398574" y="4262487"/>
            <a:ext cx="1252728" cy="1704966"/>
          </a:xfrm>
          <a:prstGeom prst="triangle">
            <a:avLst>
              <a:gd name="adj" fmla="val 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Ellipse 4"/>
          <p:cNvSpPr/>
          <p:nvPr/>
        </p:nvSpPr>
        <p:spPr bwMode="auto">
          <a:xfrm>
            <a:off x="2167128" y="4334256"/>
            <a:ext cx="164592" cy="146304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" name="Gewitterblitz 3"/>
          <p:cNvSpPr/>
          <p:nvPr/>
        </p:nvSpPr>
        <p:spPr bwMode="auto">
          <a:xfrm rot="1992819">
            <a:off x="5868210" y="3062976"/>
            <a:ext cx="1801368" cy="2240280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82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25" grpId="0" animBg="1"/>
      <p:bldP spid="28" grpId="0"/>
      <p:bldP spid="29" grpId="0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50" y="2361184"/>
            <a:ext cx="5182934" cy="3948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Sensoren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lvl="1" indent="0">
              <a:buNone/>
            </a:pPr>
            <a:r>
              <a:rPr lang="de-DE" b="1" dirty="0" smtClean="0"/>
              <a:t>Orientierung:</a:t>
            </a:r>
            <a:endParaRPr lang="de-DE" b="1" dirty="0"/>
          </a:p>
          <a:p>
            <a:pPr lvl="1"/>
            <a:r>
              <a:rPr lang="de-DE" dirty="0" smtClean="0"/>
              <a:t>Schnittpunkte der Kreise mittels </a:t>
            </a:r>
            <a:r>
              <a:rPr lang="de-DE" dirty="0" err="1" smtClean="0"/>
              <a:t>Trigonomie</a:t>
            </a:r>
            <a:endParaRPr lang="de-DE" dirty="0" smtClean="0"/>
          </a:p>
          <a:p>
            <a:pPr lvl="1"/>
            <a:r>
              <a:rPr lang="de-DE" dirty="0" smtClean="0"/>
              <a:t>Gleichung der Dreiecke gleichsetzen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 Position und Ausrichtung</a:t>
            </a:r>
            <a:endParaRPr lang="de-DE" dirty="0"/>
          </a:p>
        </p:txBody>
      </p:sp>
      <p:sp>
        <p:nvSpPr>
          <p:cNvPr id="7" name="Gleichschenkliges Dreieck 6"/>
          <p:cNvSpPr/>
          <p:nvPr/>
        </p:nvSpPr>
        <p:spPr bwMode="auto">
          <a:xfrm rot="14482233">
            <a:off x="5604243" y="3414429"/>
            <a:ext cx="826675" cy="1310223"/>
          </a:xfrm>
          <a:prstGeom prst="triangle">
            <a:avLst>
              <a:gd name="adj" fmla="val 0"/>
            </a:avLst>
          </a:prstGeom>
          <a:solidFill>
            <a:srgbClr val="FF0000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Gleichschenkliges Dreieck 7"/>
          <p:cNvSpPr/>
          <p:nvPr/>
        </p:nvSpPr>
        <p:spPr bwMode="auto">
          <a:xfrm rot="14482233" flipV="1">
            <a:off x="6599216" y="3049536"/>
            <a:ext cx="826675" cy="888626"/>
          </a:xfrm>
          <a:prstGeom prst="triangle">
            <a:avLst>
              <a:gd name="adj" fmla="val 0"/>
            </a:avLst>
          </a:prstGeom>
          <a:solidFill>
            <a:srgbClr val="FF0000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70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Objekterkennung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266700" lvl="1" indent="0">
              <a:buNone/>
            </a:pPr>
            <a:r>
              <a:rPr lang="de-DE" b="1" dirty="0" smtClean="0"/>
              <a:t>Erkennung:</a:t>
            </a:r>
            <a:endParaRPr lang="de-DE" dirty="0"/>
          </a:p>
          <a:p>
            <a:pPr lvl="1"/>
            <a:r>
              <a:rPr lang="de-DE" dirty="0" smtClean="0"/>
              <a:t>Objekte in Roboterkoordinaten liegen vor</a:t>
            </a:r>
          </a:p>
          <a:p>
            <a:pPr lvl="1"/>
            <a:r>
              <a:rPr lang="de-DE" dirty="0" smtClean="0"/>
              <a:t>Klassifizieren in zwei Stufen</a:t>
            </a:r>
          </a:p>
          <a:p>
            <a:pPr lvl="2"/>
            <a:r>
              <a:rPr lang="de-DE" dirty="0" smtClean="0"/>
              <a:t>(minimale) Objektbreite </a:t>
            </a:r>
          </a:p>
          <a:p>
            <a:pPr lvl="3"/>
            <a:r>
              <a:rPr lang="de-DE" dirty="0" smtClean="0"/>
              <a:t>Robot?</a:t>
            </a:r>
          </a:p>
          <a:p>
            <a:pPr lvl="3"/>
            <a:r>
              <a:rPr lang="de-DE" dirty="0" smtClean="0"/>
              <a:t>Auf Position von Poles</a:t>
            </a:r>
          </a:p>
          <a:p>
            <a:pPr lvl="4"/>
            <a:r>
              <a:rPr lang="de-DE" dirty="0" smtClean="0">
                <a:solidFill>
                  <a:srgbClr val="C00000"/>
                </a:solidFill>
              </a:rPr>
              <a:t>Pole</a:t>
            </a:r>
          </a:p>
          <a:p>
            <a:pPr lvl="4"/>
            <a:r>
              <a:rPr lang="de-DE" dirty="0" smtClean="0">
                <a:solidFill>
                  <a:srgbClr val="C00000"/>
                </a:solidFill>
              </a:rPr>
              <a:t>Puck</a:t>
            </a:r>
          </a:p>
          <a:p>
            <a:pPr lvl="2"/>
            <a:r>
              <a:rPr lang="de-DE" dirty="0" smtClean="0"/>
              <a:t>Exakten Mittelpunkt berechnen </a:t>
            </a:r>
            <a:endParaRPr lang="de-DE" dirty="0"/>
          </a:p>
        </p:txBody>
      </p:sp>
      <p:sp>
        <p:nvSpPr>
          <p:cNvPr id="4" name="Ellipse 3"/>
          <p:cNvSpPr/>
          <p:nvPr/>
        </p:nvSpPr>
        <p:spPr bwMode="auto">
          <a:xfrm>
            <a:off x="6793992" y="3465576"/>
            <a:ext cx="1764792" cy="173736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6678676" y="4215384"/>
            <a:ext cx="246888" cy="2377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7716012" y="5041928"/>
            <a:ext cx="246888" cy="2377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0" name="Gerader Verbinder 9"/>
          <p:cNvCxnSpPr>
            <a:stCxn id="7" idx="3"/>
          </p:cNvCxnSpPr>
          <p:nvPr/>
        </p:nvCxnSpPr>
        <p:spPr bwMode="auto">
          <a:xfrm flipH="1">
            <a:off x="5897880" y="4418311"/>
            <a:ext cx="816952" cy="16733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Gerader Verbinder 16"/>
          <p:cNvCxnSpPr>
            <a:stCxn id="8" idx="3"/>
          </p:cNvCxnSpPr>
          <p:nvPr/>
        </p:nvCxnSpPr>
        <p:spPr bwMode="auto">
          <a:xfrm flipH="1">
            <a:off x="5939624" y="5244855"/>
            <a:ext cx="1812544" cy="784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Gerader Verbinder 21"/>
          <p:cNvCxnSpPr>
            <a:stCxn id="7" idx="5"/>
            <a:endCxn id="8" idx="1"/>
          </p:cNvCxnSpPr>
          <p:nvPr/>
        </p:nvCxnSpPr>
        <p:spPr bwMode="auto">
          <a:xfrm>
            <a:off x="6889408" y="4418311"/>
            <a:ext cx="862760" cy="6584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Gerader Verbinder 26"/>
          <p:cNvCxnSpPr/>
          <p:nvPr/>
        </p:nvCxnSpPr>
        <p:spPr bwMode="auto">
          <a:xfrm flipV="1">
            <a:off x="7316496" y="3069203"/>
            <a:ext cx="1429939" cy="16701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Ellipse 29"/>
          <p:cNvSpPr/>
          <p:nvPr/>
        </p:nvSpPr>
        <p:spPr bwMode="auto">
          <a:xfrm>
            <a:off x="7581690" y="4191753"/>
            <a:ext cx="246888" cy="23774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31" name="Gerader Verbinder 30"/>
          <p:cNvCxnSpPr>
            <a:stCxn id="8" idx="0"/>
            <a:endCxn id="30" idx="4"/>
          </p:cNvCxnSpPr>
          <p:nvPr/>
        </p:nvCxnSpPr>
        <p:spPr bwMode="auto">
          <a:xfrm flipH="1" flipV="1">
            <a:off x="7705134" y="4429497"/>
            <a:ext cx="134322" cy="6124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Gerader Verbinder 35"/>
          <p:cNvCxnSpPr>
            <a:stCxn id="7" idx="6"/>
            <a:endCxn id="30" idx="2"/>
          </p:cNvCxnSpPr>
          <p:nvPr/>
        </p:nvCxnSpPr>
        <p:spPr bwMode="auto">
          <a:xfrm flipV="1">
            <a:off x="6925564" y="4310625"/>
            <a:ext cx="656126" cy="236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205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Sensoren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lvl="1" indent="0">
              <a:buNone/>
            </a:pPr>
            <a:r>
              <a:rPr lang="de-DE" b="1" dirty="0" smtClean="0"/>
              <a:t>Kamera:</a:t>
            </a:r>
            <a:endParaRPr lang="de-DE" b="1" dirty="0"/>
          </a:p>
        </p:txBody>
      </p:sp>
      <p:pic>
        <p:nvPicPr>
          <p:cNvPr id="4098" name="Picture 2" descr="http://www.gamersglobal.de/sites/gamersglobal.de/files/galerie/1122/PS_Eye_04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7" y="2618072"/>
            <a:ext cx="2565933" cy="17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773200" y="6041395"/>
            <a:ext cx="61462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Bildquelle: http://www.gamersglobal.de/sites/gamersglobal.de/files/galerie/1122/PS_Eye_04.jpg</a:t>
            </a:r>
            <a:endParaRPr lang="en-GB" sz="1100" dirty="0"/>
          </a:p>
        </p:txBody>
      </p:sp>
      <p:sp>
        <p:nvSpPr>
          <p:cNvPr id="7" name="Pfeil nach rechts 6"/>
          <p:cNvSpPr/>
          <p:nvPr/>
        </p:nvSpPr>
        <p:spPr bwMode="auto">
          <a:xfrm>
            <a:off x="2173974" y="3255580"/>
            <a:ext cx="741146" cy="61601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03083" y="2093328"/>
            <a:ext cx="4382924" cy="3287193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 bwMode="auto">
          <a:xfrm>
            <a:off x="4677880" y="2983833"/>
            <a:ext cx="1010652" cy="1206030"/>
          </a:xfrm>
          <a:prstGeom prst="rect">
            <a:avLst/>
          </a:prstGeom>
          <a:noFill/>
          <a:ln w="38100" cap="flat" cmpd="sng" algn="ctr">
            <a:solidFill>
              <a:srgbClr val="E53418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Pfeil nach rechts 10"/>
          <p:cNvSpPr/>
          <p:nvPr/>
        </p:nvSpPr>
        <p:spPr bwMode="auto">
          <a:xfrm>
            <a:off x="6869498" y="3255579"/>
            <a:ext cx="741146" cy="616017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7816199" y="2521816"/>
            <a:ext cx="1013594" cy="637507"/>
          </a:xfrm>
          <a:prstGeom prst="roundRect">
            <a:avLst/>
          </a:prstGeom>
          <a:solidFill>
            <a:schemeClr val="accent1"/>
          </a:solidFill>
          <a:ln w="38100" cap="flat" cmpd="sng" algn="ctr">
            <a:solidFill>
              <a:srgbClr val="E534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7814596" y="3242108"/>
            <a:ext cx="1013594" cy="637507"/>
          </a:xfrm>
          <a:prstGeom prst="roundRect">
            <a:avLst/>
          </a:prstGeom>
          <a:solidFill>
            <a:schemeClr val="bg2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7827647" y="3962400"/>
            <a:ext cx="1013594" cy="6375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rgbClr val="E5341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9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0" grpId="0" animBg="1"/>
      <p:bldP spid="13" grpId="0" animBg="1"/>
      <p:bldP spid="13" grpId="1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8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Spielablauf</a:t>
            </a:r>
            <a:endParaRPr lang="de-DE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-90495" y="1490310"/>
            <a:ext cx="9234495" cy="5367689"/>
            <a:chOff x="200419" y="0"/>
            <a:chExt cx="11798405" cy="6858000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19" y="0"/>
              <a:ext cx="11798405" cy="68580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Freihand 16"/>
                <p14:cNvContentPartPr/>
                <p14:nvPr/>
              </p14:nvContentPartPr>
              <p14:xfrm>
                <a:off x="1469971" y="1720663"/>
                <a:ext cx="1209600" cy="3191760"/>
              </p14:xfrm>
            </p:contentPart>
          </mc:Choice>
          <mc:Fallback xmlns="">
            <p:pic>
              <p:nvPicPr>
                <p:cNvPr id="143" name="Freihand 14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48731" y="1709503"/>
                  <a:ext cx="1247400" cy="32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Freihand 17"/>
                <p14:cNvContentPartPr/>
                <p14:nvPr/>
              </p14:nvContentPartPr>
              <p14:xfrm>
                <a:off x="1846171" y="1635343"/>
                <a:ext cx="748080" cy="1714680"/>
              </p14:xfrm>
            </p:contentPart>
          </mc:Choice>
          <mc:Fallback xmlns="">
            <p:pic>
              <p:nvPicPr>
                <p:cNvPr id="156" name="Freihand 15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27811" y="1619143"/>
                  <a:ext cx="786600" cy="17492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9" name="Rechteck 18"/>
            <p:cNvSpPr/>
            <p:nvPr/>
          </p:nvSpPr>
          <p:spPr>
            <a:xfrm rot="3763350">
              <a:off x="3006565" y="4512018"/>
              <a:ext cx="490866" cy="6588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 rot="3763350">
              <a:off x="2819540" y="4234448"/>
              <a:ext cx="348113" cy="50148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Freihand 20"/>
                <p14:cNvContentPartPr/>
                <p14:nvPr/>
              </p14:nvContentPartPr>
              <p14:xfrm>
                <a:off x="1873531" y="1692223"/>
                <a:ext cx="339120" cy="248760"/>
              </p14:xfrm>
            </p:contentPart>
          </mc:Choice>
          <mc:Fallback xmlns="">
            <p:pic>
              <p:nvPicPr>
                <p:cNvPr id="192" name="Freihand 191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56971" y="1674583"/>
                  <a:ext cx="373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Freihand 21"/>
                <p14:cNvContentPartPr/>
                <p14:nvPr/>
              </p14:nvContentPartPr>
              <p14:xfrm>
                <a:off x="2371411" y="1708411"/>
                <a:ext cx="1110960" cy="2098092"/>
              </p14:xfrm>
            </p:contentPart>
          </mc:Choice>
          <mc:Fallback xmlns="">
            <p:pic>
              <p:nvPicPr>
                <p:cNvPr id="198" name="Freihand 19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61691" y="1697971"/>
                  <a:ext cx="1140480" cy="2126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Freihand 22"/>
                <p14:cNvContentPartPr/>
                <p14:nvPr/>
              </p14:nvContentPartPr>
              <p14:xfrm>
                <a:off x="2273491" y="1742251"/>
                <a:ext cx="351026" cy="269640"/>
              </p14:xfrm>
            </p:contentPart>
          </mc:Choice>
          <mc:Fallback xmlns="">
            <p:pic>
              <p:nvPicPr>
                <p:cNvPr id="201" name="Freihand 200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55850" y="1724611"/>
                  <a:ext cx="380908" cy="30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544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Hockey-</a:t>
            </a:r>
            <a:r>
              <a:rPr lang="en-US" dirty="0" err="1" smtClean="0"/>
              <a:t>Projekt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Gruppe</a:t>
            </a:r>
            <a:r>
              <a:rPr lang="en-US" dirty="0" smtClean="0"/>
              <a:t> 7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Konrad Vowinckel, </a:t>
            </a:r>
            <a:r>
              <a:rPr lang="en-US" dirty="0" err="1" smtClean="0"/>
              <a:t>Laurenz</a:t>
            </a:r>
            <a:r>
              <a:rPr lang="en-US" dirty="0" smtClean="0"/>
              <a:t> </a:t>
            </a:r>
            <a:r>
              <a:rPr lang="en-US" dirty="0" err="1" smtClean="0"/>
              <a:t>Altenmüller</a:t>
            </a:r>
            <a:r>
              <a:rPr lang="en-US" dirty="0" smtClean="0"/>
              <a:t>, </a:t>
            </a:r>
            <a:endParaRPr lang="en-US" dirty="0"/>
          </a:p>
          <a:p>
            <a:r>
              <a:rPr lang="en-US" dirty="0" smtClean="0"/>
              <a:t>Carlo van </a:t>
            </a:r>
            <a:r>
              <a:rPr lang="en-US" dirty="0" err="1" smtClean="0"/>
              <a:t>Driesten</a:t>
            </a:r>
            <a:r>
              <a:rPr lang="en-US" dirty="0" smtClean="0"/>
              <a:t>, Jan </a:t>
            </a:r>
            <a:r>
              <a:rPr lang="en-US" dirty="0" err="1" smtClean="0"/>
              <a:t>Ehrensperger</a:t>
            </a:r>
            <a:r>
              <a:rPr lang="en-US" dirty="0" smtClean="0"/>
              <a:t>, </a:t>
            </a:r>
            <a:r>
              <a:rPr lang="en-US" dirty="0" err="1" smtClean="0"/>
              <a:t>Quirin</a:t>
            </a:r>
            <a:r>
              <a:rPr lang="en-US" dirty="0" smtClean="0"/>
              <a:t> </a:t>
            </a:r>
            <a:r>
              <a:rPr lang="en-US" dirty="0" err="1" smtClean="0"/>
              <a:t>Körner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GB" dirty="0"/>
          </a:p>
        </p:txBody>
      </p:sp>
      <p:sp>
        <p:nvSpPr>
          <p:cNvPr id="22" name="Freihandform 21"/>
          <p:cNvSpPr/>
          <p:nvPr/>
        </p:nvSpPr>
        <p:spPr>
          <a:xfrm>
            <a:off x="650286" y="872451"/>
            <a:ext cx="4424529" cy="578877"/>
          </a:xfrm>
          <a:custGeom>
            <a:avLst/>
            <a:gdLst>
              <a:gd name="connsiteX0" fmla="*/ 0 w 4424529"/>
              <a:gd name="connsiteY0" fmla="*/ 0 h 578877"/>
              <a:gd name="connsiteX1" fmla="*/ 4135091 w 4424529"/>
              <a:gd name="connsiteY1" fmla="*/ 0 h 578877"/>
              <a:gd name="connsiteX2" fmla="*/ 4424529 w 4424529"/>
              <a:gd name="connsiteY2" fmla="*/ 289439 h 578877"/>
              <a:gd name="connsiteX3" fmla="*/ 4135091 w 4424529"/>
              <a:gd name="connsiteY3" fmla="*/ 578877 h 578877"/>
              <a:gd name="connsiteX4" fmla="*/ 0 w 4424529"/>
              <a:gd name="connsiteY4" fmla="*/ 578877 h 578877"/>
              <a:gd name="connsiteX5" fmla="*/ 0 w 4424529"/>
              <a:gd name="connsiteY5" fmla="*/ 0 h 57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4529" h="578877">
                <a:moveTo>
                  <a:pt x="0" y="0"/>
                </a:moveTo>
                <a:lnTo>
                  <a:pt x="4135091" y="0"/>
                </a:lnTo>
                <a:lnTo>
                  <a:pt x="4424529" y="289439"/>
                </a:lnTo>
                <a:lnTo>
                  <a:pt x="4135091" y="578877"/>
                </a:lnTo>
                <a:lnTo>
                  <a:pt x="0" y="5788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65354" tIns="82677" rIns="186058" bIns="82677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100" kern="1200" dirty="0" smtClean="0">
                <a:solidFill>
                  <a:schemeClr val="bg1"/>
                </a:solidFill>
              </a:rPr>
              <a:t>Orientierung</a:t>
            </a:r>
            <a:endParaRPr lang="en-GB" sz="3100" kern="1200" dirty="0">
              <a:solidFill>
                <a:schemeClr val="bg1"/>
              </a:solidFill>
            </a:endParaRPr>
          </a:p>
        </p:txBody>
      </p:sp>
      <p:sp>
        <p:nvSpPr>
          <p:cNvPr id="24" name="Freihandform 23"/>
          <p:cNvSpPr/>
          <p:nvPr/>
        </p:nvSpPr>
        <p:spPr>
          <a:xfrm>
            <a:off x="4189910" y="872451"/>
            <a:ext cx="4424529" cy="578877"/>
          </a:xfrm>
          <a:custGeom>
            <a:avLst/>
            <a:gdLst>
              <a:gd name="connsiteX0" fmla="*/ 0 w 4424529"/>
              <a:gd name="connsiteY0" fmla="*/ 0 h 578877"/>
              <a:gd name="connsiteX1" fmla="*/ 4135091 w 4424529"/>
              <a:gd name="connsiteY1" fmla="*/ 0 h 578877"/>
              <a:gd name="connsiteX2" fmla="*/ 4424529 w 4424529"/>
              <a:gd name="connsiteY2" fmla="*/ 289439 h 578877"/>
              <a:gd name="connsiteX3" fmla="*/ 4135091 w 4424529"/>
              <a:gd name="connsiteY3" fmla="*/ 578877 h 578877"/>
              <a:gd name="connsiteX4" fmla="*/ 0 w 4424529"/>
              <a:gd name="connsiteY4" fmla="*/ 578877 h 578877"/>
              <a:gd name="connsiteX5" fmla="*/ 289439 w 4424529"/>
              <a:gd name="connsiteY5" fmla="*/ 289439 h 578877"/>
              <a:gd name="connsiteX6" fmla="*/ 0 w 4424529"/>
              <a:gd name="connsiteY6" fmla="*/ 0 h 57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4529" h="578877">
                <a:moveTo>
                  <a:pt x="0" y="0"/>
                </a:moveTo>
                <a:lnTo>
                  <a:pt x="4135091" y="0"/>
                </a:lnTo>
                <a:lnTo>
                  <a:pt x="4424529" y="289439"/>
                </a:lnTo>
                <a:lnTo>
                  <a:pt x="4135091" y="578877"/>
                </a:lnTo>
                <a:lnTo>
                  <a:pt x="0" y="578877"/>
                </a:lnTo>
                <a:lnTo>
                  <a:pt x="289439" y="2894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413455" tIns="82677" rIns="330777" bIns="82677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100" kern="1200" dirty="0" smtClean="0">
                <a:solidFill>
                  <a:schemeClr val="bg1">
                    <a:lumMod val="65000"/>
                  </a:schemeClr>
                </a:solidFill>
              </a:rPr>
              <a:t>Spiel</a:t>
            </a:r>
            <a:endParaRPr lang="en-GB" sz="3100" kern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" t="50033" r="63312" b="2417"/>
          <a:stretch/>
        </p:blipFill>
        <p:spPr>
          <a:xfrm>
            <a:off x="257575" y="1712890"/>
            <a:ext cx="2781796" cy="2160000"/>
          </a:xfrm>
          <a:prstGeom prst="rect">
            <a:avLst/>
          </a:prstGeom>
        </p:spPr>
      </p:pic>
      <p:sp>
        <p:nvSpPr>
          <p:cNvPr id="31" name="Ellipse 30"/>
          <p:cNvSpPr/>
          <p:nvPr/>
        </p:nvSpPr>
        <p:spPr bwMode="auto">
          <a:xfrm>
            <a:off x="-447276" y="1112815"/>
            <a:ext cx="3387821" cy="3192485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90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GB" dirty="0"/>
          </a:p>
        </p:txBody>
      </p:sp>
      <p:sp>
        <p:nvSpPr>
          <p:cNvPr id="22" name="Freihandform 21"/>
          <p:cNvSpPr/>
          <p:nvPr/>
        </p:nvSpPr>
        <p:spPr>
          <a:xfrm>
            <a:off x="650286" y="872451"/>
            <a:ext cx="4424529" cy="578877"/>
          </a:xfrm>
          <a:custGeom>
            <a:avLst/>
            <a:gdLst>
              <a:gd name="connsiteX0" fmla="*/ 0 w 4424529"/>
              <a:gd name="connsiteY0" fmla="*/ 0 h 578877"/>
              <a:gd name="connsiteX1" fmla="*/ 4135091 w 4424529"/>
              <a:gd name="connsiteY1" fmla="*/ 0 h 578877"/>
              <a:gd name="connsiteX2" fmla="*/ 4424529 w 4424529"/>
              <a:gd name="connsiteY2" fmla="*/ 289439 h 578877"/>
              <a:gd name="connsiteX3" fmla="*/ 4135091 w 4424529"/>
              <a:gd name="connsiteY3" fmla="*/ 578877 h 578877"/>
              <a:gd name="connsiteX4" fmla="*/ 0 w 4424529"/>
              <a:gd name="connsiteY4" fmla="*/ 578877 h 578877"/>
              <a:gd name="connsiteX5" fmla="*/ 0 w 4424529"/>
              <a:gd name="connsiteY5" fmla="*/ 0 h 57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4529" h="578877">
                <a:moveTo>
                  <a:pt x="0" y="0"/>
                </a:moveTo>
                <a:lnTo>
                  <a:pt x="4135091" y="0"/>
                </a:lnTo>
                <a:lnTo>
                  <a:pt x="4424529" y="289439"/>
                </a:lnTo>
                <a:lnTo>
                  <a:pt x="4135091" y="578877"/>
                </a:lnTo>
                <a:lnTo>
                  <a:pt x="0" y="5788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65354" tIns="82677" rIns="186058" bIns="82677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100" kern="1200" dirty="0" smtClean="0">
                <a:solidFill>
                  <a:schemeClr val="bg1"/>
                </a:solidFill>
              </a:rPr>
              <a:t>Orientierung</a:t>
            </a:r>
            <a:endParaRPr lang="en-GB" sz="3100" kern="1200" dirty="0">
              <a:solidFill>
                <a:schemeClr val="bg1"/>
              </a:solidFill>
            </a:endParaRPr>
          </a:p>
        </p:txBody>
      </p:sp>
      <p:sp>
        <p:nvSpPr>
          <p:cNvPr id="24" name="Freihandform 23"/>
          <p:cNvSpPr/>
          <p:nvPr/>
        </p:nvSpPr>
        <p:spPr>
          <a:xfrm>
            <a:off x="4189910" y="872451"/>
            <a:ext cx="4424529" cy="578877"/>
          </a:xfrm>
          <a:custGeom>
            <a:avLst/>
            <a:gdLst>
              <a:gd name="connsiteX0" fmla="*/ 0 w 4424529"/>
              <a:gd name="connsiteY0" fmla="*/ 0 h 578877"/>
              <a:gd name="connsiteX1" fmla="*/ 4135091 w 4424529"/>
              <a:gd name="connsiteY1" fmla="*/ 0 h 578877"/>
              <a:gd name="connsiteX2" fmla="*/ 4424529 w 4424529"/>
              <a:gd name="connsiteY2" fmla="*/ 289439 h 578877"/>
              <a:gd name="connsiteX3" fmla="*/ 4135091 w 4424529"/>
              <a:gd name="connsiteY3" fmla="*/ 578877 h 578877"/>
              <a:gd name="connsiteX4" fmla="*/ 0 w 4424529"/>
              <a:gd name="connsiteY4" fmla="*/ 578877 h 578877"/>
              <a:gd name="connsiteX5" fmla="*/ 289439 w 4424529"/>
              <a:gd name="connsiteY5" fmla="*/ 289439 h 578877"/>
              <a:gd name="connsiteX6" fmla="*/ 0 w 4424529"/>
              <a:gd name="connsiteY6" fmla="*/ 0 h 57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4529" h="578877">
                <a:moveTo>
                  <a:pt x="0" y="0"/>
                </a:moveTo>
                <a:lnTo>
                  <a:pt x="4135091" y="0"/>
                </a:lnTo>
                <a:lnTo>
                  <a:pt x="4424529" y="289439"/>
                </a:lnTo>
                <a:lnTo>
                  <a:pt x="4135091" y="578877"/>
                </a:lnTo>
                <a:lnTo>
                  <a:pt x="0" y="578877"/>
                </a:lnTo>
                <a:lnTo>
                  <a:pt x="289439" y="2894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413455" tIns="82677" rIns="330777" bIns="82677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100" kern="1200" dirty="0" smtClean="0">
                <a:solidFill>
                  <a:schemeClr val="bg1">
                    <a:lumMod val="65000"/>
                  </a:schemeClr>
                </a:solidFill>
              </a:rPr>
              <a:t>Spiel</a:t>
            </a:r>
            <a:endParaRPr lang="en-GB" sz="3100" kern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" t="50033" r="63312" b="2417"/>
          <a:stretch/>
        </p:blipFill>
        <p:spPr>
          <a:xfrm>
            <a:off x="257575" y="1712890"/>
            <a:ext cx="2781796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50071" r="62957" b="2667"/>
          <a:stretch/>
        </p:blipFill>
        <p:spPr>
          <a:xfrm>
            <a:off x="3152606" y="1712890"/>
            <a:ext cx="2838787" cy="2160000"/>
          </a:xfrm>
          <a:prstGeom prst="rect">
            <a:avLst/>
          </a:prstGeom>
        </p:spPr>
      </p:pic>
      <p:sp>
        <p:nvSpPr>
          <p:cNvPr id="31" name="Ellipse 30"/>
          <p:cNvSpPr/>
          <p:nvPr/>
        </p:nvSpPr>
        <p:spPr bwMode="auto">
          <a:xfrm>
            <a:off x="-447276" y="1112815"/>
            <a:ext cx="3387821" cy="3192485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3524250" y="2276475"/>
            <a:ext cx="2066925" cy="12287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1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GB" dirty="0"/>
          </a:p>
        </p:txBody>
      </p:sp>
      <p:sp>
        <p:nvSpPr>
          <p:cNvPr id="22" name="Freihandform 21"/>
          <p:cNvSpPr/>
          <p:nvPr/>
        </p:nvSpPr>
        <p:spPr>
          <a:xfrm>
            <a:off x="650286" y="872451"/>
            <a:ext cx="4424529" cy="578877"/>
          </a:xfrm>
          <a:custGeom>
            <a:avLst/>
            <a:gdLst>
              <a:gd name="connsiteX0" fmla="*/ 0 w 4424529"/>
              <a:gd name="connsiteY0" fmla="*/ 0 h 578877"/>
              <a:gd name="connsiteX1" fmla="*/ 4135091 w 4424529"/>
              <a:gd name="connsiteY1" fmla="*/ 0 h 578877"/>
              <a:gd name="connsiteX2" fmla="*/ 4424529 w 4424529"/>
              <a:gd name="connsiteY2" fmla="*/ 289439 h 578877"/>
              <a:gd name="connsiteX3" fmla="*/ 4135091 w 4424529"/>
              <a:gd name="connsiteY3" fmla="*/ 578877 h 578877"/>
              <a:gd name="connsiteX4" fmla="*/ 0 w 4424529"/>
              <a:gd name="connsiteY4" fmla="*/ 578877 h 578877"/>
              <a:gd name="connsiteX5" fmla="*/ 0 w 4424529"/>
              <a:gd name="connsiteY5" fmla="*/ 0 h 57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4529" h="578877">
                <a:moveTo>
                  <a:pt x="0" y="0"/>
                </a:moveTo>
                <a:lnTo>
                  <a:pt x="4135091" y="0"/>
                </a:lnTo>
                <a:lnTo>
                  <a:pt x="4424529" y="289439"/>
                </a:lnTo>
                <a:lnTo>
                  <a:pt x="4135091" y="578877"/>
                </a:lnTo>
                <a:lnTo>
                  <a:pt x="0" y="5788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65354" tIns="82677" rIns="186058" bIns="82677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100" kern="1200" dirty="0" smtClean="0">
                <a:solidFill>
                  <a:schemeClr val="bg1"/>
                </a:solidFill>
              </a:rPr>
              <a:t>Orientierung</a:t>
            </a:r>
            <a:endParaRPr lang="en-GB" sz="3100" kern="1200" dirty="0">
              <a:solidFill>
                <a:schemeClr val="bg1"/>
              </a:solidFill>
            </a:endParaRPr>
          </a:p>
        </p:txBody>
      </p:sp>
      <p:sp>
        <p:nvSpPr>
          <p:cNvPr id="24" name="Freihandform 23"/>
          <p:cNvSpPr/>
          <p:nvPr/>
        </p:nvSpPr>
        <p:spPr>
          <a:xfrm>
            <a:off x="4189910" y="872451"/>
            <a:ext cx="4424529" cy="578877"/>
          </a:xfrm>
          <a:custGeom>
            <a:avLst/>
            <a:gdLst>
              <a:gd name="connsiteX0" fmla="*/ 0 w 4424529"/>
              <a:gd name="connsiteY0" fmla="*/ 0 h 578877"/>
              <a:gd name="connsiteX1" fmla="*/ 4135091 w 4424529"/>
              <a:gd name="connsiteY1" fmla="*/ 0 h 578877"/>
              <a:gd name="connsiteX2" fmla="*/ 4424529 w 4424529"/>
              <a:gd name="connsiteY2" fmla="*/ 289439 h 578877"/>
              <a:gd name="connsiteX3" fmla="*/ 4135091 w 4424529"/>
              <a:gd name="connsiteY3" fmla="*/ 578877 h 578877"/>
              <a:gd name="connsiteX4" fmla="*/ 0 w 4424529"/>
              <a:gd name="connsiteY4" fmla="*/ 578877 h 578877"/>
              <a:gd name="connsiteX5" fmla="*/ 289439 w 4424529"/>
              <a:gd name="connsiteY5" fmla="*/ 289439 h 578877"/>
              <a:gd name="connsiteX6" fmla="*/ 0 w 4424529"/>
              <a:gd name="connsiteY6" fmla="*/ 0 h 57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4529" h="578877">
                <a:moveTo>
                  <a:pt x="0" y="0"/>
                </a:moveTo>
                <a:lnTo>
                  <a:pt x="4135091" y="0"/>
                </a:lnTo>
                <a:lnTo>
                  <a:pt x="4424529" y="289439"/>
                </a:lnTo>
                <a:lnTo>
                  <a:pt x="4135091" y="578877"/>
                </a:lnTo>
                <a:lnTo>
                  <a:pt x="0" y="578877"/>
                </a:lnTo>
                <a:lnTo>
                  <a:pt x="289439" y="2894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413455" tIns="82677" rIns="330777" bIns="82677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100" kern="1200" dirty="0" smtClean="0">
                <a:solidFill>
                  <a:schemeClr val="bg1">
                    <a:lumMod val="65000"/>
                  </a:schemeClr>
                </a:solidFill>
              </a:rPr>
              <a:t>Spiel</a:t>
            </a:r>
            <a:endParaRPr lang="en-GB" sz="3100" kern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" t="50033" r="63312" b="2417"/>
          <a:stretch/>
        </p:blipFill>
        <p:spPr>
          <a:xfrm>
            <a:off x="257575" y="1712890"/>
            <a:ext cx="2781796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50071" r="62957" b="2667"/>
          <a:stretch/>
        </p:blipFill>
        <p:spPr>
          <a:xfrm>
            <a:off x="3152606" y="1712890"/>
            <a:ext cx="2838787" cy="216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49189" r="63521" b="2667"/>
          <a:stretch/>
        </p:blipFill>
        <p:spPr>
          <a:xfrm>
            <a:off x="6104628" y="1712890"/>
            <a:ext cx="2741970" cy="2160000"/>
          </a:xfrm>
          <a:prstGeom prst="rect">
            <a:avLst/>
          </a:prstGeom>
        </p:spPr>
      </p:pic>
      <p:sp>
        <p:nvSpPr>
          <p:cNvPr id="31" name="Ellipse 30"/>
          <p:cNvSpPr/>
          <p:nvPr/>
        </p:nvSpPr>
        <p:spPr bwMode="auto">
          <a:xfrm>
            <a:off x="-447276" y="1112815"/>
            <a:ext cx="3387821" cy="3192485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3524250" y="2276475"/>
            <a:ext cx="2066925" cy="12287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6442150" y="2276474"/>
            <a:ext cx="2066925" cy="12287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3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GB" dirty="0"/>
          </a:p>
        </p:txBody>
      </p:sp>
      <p:sp>
        <p:nvSpPr>
          <p:cNvPr id="22" name="Freihandform 21"/>
          <p:cNvSpPr/>
          <p:nvPr/>
        </p:nvSpPr>
        <p:spPr>
          <a:xfrm>
            <a:off x="650286" y="872451"/>
            <a:ext cx="4424529" cy="578877"/>
          </a:xfrm>
          <a:custGeom>
            <a:avLst/>
            <a:gdLst>
              <a:gd name="connsiteX0" fmla="*/ 0 w 4424529"/>
              <a:gd name="connsiteY0" fmla="*/ 0 h 578877"/>
              <a:gd name="connsiteX1" fmla="*/ 4135091 w 4424529"/>
              <a:gd name="connsiteY1" fmla="*/ 0 h 578877"/>
              <a:gd name="connsiteX2" fmla="*/ 4424529 w 4424529"/>
              <a:gd name="connsiteY2" fmla="*/ 289439 h 578877"/>
              <a:gd name="connsiteX3" fmla="*/ 4135091 w 4424529"/>
              <a:gd name="connsiteY3" fmla="*/ 578877 h 578877"/>
              <a:gd name="connsiteX4" fmla="*/ 0 w 4424529"/>
              <a:gd name="connsiteY4" fmla="*/ 578877 h 578877"/>
              <a:gd name="connsiteX5" fmla="*/ 0 w 4424529"/>
              <a:gd name="connsiteY5" fmla="*/ 0 h 57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4529" h="578877">
                <a:moveTo>
                  <a:pt x="0" y="0"/>
                </a:moveTo>
                <a:lnTo>
                  <a:pt x="4135091" y="0"/>
                </a:lnTo>
                <a:lnTo>
                  <a:pt x="4424529" y="289439"/>
                </a:lnTo>
                <a:lnTo>
                  <a:pt x="4135091" y="578877"/>
                </a:lnTo>
                <a:lnTo>
                  <a:pt x="0" y="5788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65354" tIns="82677" rIns="186058" bIns="82677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100" kern="1200" dirty="0" smtClean="0">
                <a:solidFill>
                  <a:schemeClr val="bg1"/>
                </a:solidFill>
              </a:rPr>
              <a:t>Orientierung</a:t>
            </a:r>
            <a:endParaRPr lang="en-GB" sz="3100" kern="1200" dirty="0">
              <a:solidFill>
                <a:schemeClr val="bg1"/>
              </a:solidFill>
            </a:endParaRPr>
          </a:p>
        </p:txBody>
      </p:sp>
      <p:sp>
        <p:nvSpPr>
          <p:cNvPr id="24" name="Freihandform 23"/>
          <p:cNvSpPr/>
          <p:nvPr/>
        </p:nvSpPr>
        <p:spPr>
          <a:xfrm>
            <a:off x="4189910" y="872451"/>
            <a:ext cx="4424529" cy="578877"/>
          </a:xfrm>
          <a:custGeom>
            <a:avLst/>
            <a:gdLst>
              <a:gd name="connsiteX0" fmla="*/ 0 w 4424529"/>
              <a:gd name="connsiteY0" fmla="*/ 0 h 578877"/>
              <a:gd name="connsiteX1" fmla="*/ 4135091 w 4424529"/>
              <a:gd name="connsiteY1" fmla="*/ 0 h 578877"/>
              <a:gd name="connsiteX2" fmla="*/ 4424529 w 4424529"/>
              <a:gd name="connsiteY2" fmla="*/ 289439 h 578877"/>
              <a:gd name="connsiteX3" fmla="*/ 4135091 w 4424529"/>
              <a:gd name="connsiteY3" fmla="*/ 578877 h 578877"/>
              <a:gd name="connsiteX4" fmla="*/ 0 w 4424529"/>
              <a:gd name="connsiteY4" fmla="*/ 578877 h 578877"/>
              <a:gd name="connsiteX5" fmla="*/ 289439 w 4424529"/>
              <a:gd name="connsiteY5" fmla="*/ 289439 h 578877"/>
              <a:gd name="connsiteX6" fmla="*/ 0 w 4424529"/>
              <a:gd name="connsiteY6" fmla="*/ 0 h 57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4529" h="578877">
                <a:moveTo>
                  <a:pt x="0" y="0"/>
                </a:moveTo>
                <a:lnTo>
                  <a:pt x="4135091" y="0"/>
                </a:lnTo>
                <a:lnTo>
                  <a:pt x="4424529" y="289439"/>
                </a:lnTo>
                <a:lnTo>
                  <a:pt x="4135091" y="578877"/>
                </a:lnTo>
                <a:lnTo>
                  <a:pt x="0" y="578877"/>
                </a:lnTo>
                <a:lnTo>
                  <a:pt x="289439" y="2894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413455" tIns="82677" rIns="330777" bIns="82677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100" kern="1200" dirty="0" smtClean="0">
                <a:solidFill>
                  <a:schemeClr val="bg1">
                    <a:lumMod val="65000"/>
                  </a:schemeClr>
                </a:solidFill>
              </a:rPr>
              <a:t>Spiel</a:t>
            </a:r>
            <a:endParaRPr lang="en-GB" sz="3100" kern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" t="50033" r="63312" b="2417"/>
          <a:stretch/>
        </p:blipFill>
        <p:spPr>
          <a:xfrm>
            <a:off x="257575" y="1712890"/>
            <a:ext cx="2781796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50071" r="62957" b="2667"/>
          <a:stretch/>
        </p:blipFill>
        <p:spPr>
          <a:xfrm>
            <a:off x="3152606" y="1712890"/>
            <a:ext cx="2838787" cy="216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49189" r="63521" b="2667"/>
          <a:stretch/>
        </p:blipFill>
        <p:spPr>
          <a:xfrm>
            <a:off x="6104628" y="1712890"/>
            <a:ext cx="2741970" cy="2160000"/>
          </a:xfrm>
          <a:prstGeom prst="rect">
            <a:avLst/>
          </a:prstGeom>
        </p:spPr>
      </p:pic>
      <p:sp>
        <p:nvSpPr>
          <p:cNvPr id="31" name="Ellipse 30"/>
          <p:cNvSpPr/>
          <p:nvPr/>
        </p:nvSpPr>
        <p:spPr bwMode="auto">
          <a:xfrm>
            <a:off x="-447276" y="1112815"/>
            <a:ext cx="3387821" cy="3192485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48441" r="62957" b="2916"/>
          <a:stretch/>
        </p:blipFill>
        <p:spPr>
          <a:xfrm>
            <a:off x="257575" y="4031088"/>
            <a:ext cx="2781796" cy="2160000"/>
          </a:xfrm>
          <a:prstGeom prst="rect">
            <a:avLst/>
          </a:prstGeom>
        </p:spPr>
      </p:pic>
      <p:sp>
        <p:nvSpPr>
          <p:cNvPr id="32" name="Rechteck 31"/>
          <p:cNvSpPr/>
          <p:nvPr/>
        </p:nvSpPr>
        <p:spPr bwMode="auto">
          <a:xfrm>
            <a:off x="3524250" y="2276475"/>
            <a:ext cx="2066925" cy="12287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6442150" y="2276474"/>
            <a:ext cx="2066925" cy="12287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615010" y="4630104"/>
            <a:ext cx="2066925" cy="12287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57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GB" dirty="0"/>
          </a:p>
        </p:txBody>
      </p:sp>
      <p:sp>
        <p:nvSpPr>
          <p:cNvPr id="22" name="Freihandform 21"/>
          <p:cNvSpPr/>
          <p:nvPr/>
        </p:nvSpPr>
        <p:spPr>
          <a:xfrm>
            <a:off x="650286" y="872451"/>
            <a:ext cx="4424529" cy="578877"/>
          </a:xfrm>
          <a:custGeom>
            <a:avLst/>
            <a:gdLst>
              <a:gd name="connsiteX0" fmla="*/ 0 w 4424529"/>
              <a:gd name="connsiteY0" fmla="*/ 0 h 578877"/>
              <a:gd name="connsiteX1" fmla="*/ 4135091 w 4424529"/>
              <a:gd name="connsiteY1" fmla="*/ 0 h 578877"/>
              <a:gd name="connsiteX2" fmla="*/ 4424529 w 4424529"/>
              <a:gd name="connsiteY2" fmla="*/ 289439 h 578877"/>
              <a:gd name="connsiteX3" fmla="*/ 4135091 w 4424529"/>
              <a:gd name="connsiteY3" fmla="*/ 578877 h 578877"/>
              <a:gd name="connsiteX4" fmla="*/ 0 w 4424529"/>
              <a:gd name="connsiteY4" fmla="*/ 578877 h 578877"/>
              <a:gd name="connsiteX5" fmla="*/ 0 w 4424529"/>
              <a:gd name="connsiteY5" fmla="*/ 0 h 57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4529" h="578877">
                <a:moveTo>
                  <a:pt x="0" y="0"/>
                </a:moveTo>
                <a:lnTo>
                  <a:pt x="4135091" y="0"/>
                </a:lnTo>
                <a:lnTo>
                  <a:pt x="4424529" y="289439"/>
                </a:lnTo>
                <a:lnTo>
                  <a:pt x="4135091" y="578877"/>
                </a:lnTo>
                <a:lnTo>
                  <a:pt x="0" y="5788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65354" tIns="82677" rIns="186058" bIns="82677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100" kern="1200" dirty="0" smtClean="0">
                <a:solidFill>
                  <a:schemeClr val="bg1"/>
                </a:solidFill>
              </a:rPr>
              <a:t>Orientierung</a:t>
            </a:r>
            <a:endParaRPr lang="en-GB" sz="3100" kern="1200" dirty="0">
              <a:solidFill>
                <a:schemeClr val="bg1"/>
              </a:solidFill>
            </a:endParaRPr>
          </a:p>
        </p:txBody>
      </p:sp>
      <p:sp>
        <p:nvSpPr>
          <p:cNvPr id="24" name="Freihandform 23"/>
          <p:cNvSpPr/>
          <p:nvPr/>
        </p:nvSpPr>
        <p:spPr>
          <a:xfrm>
            <a:off x="4189910" y="872451"/>
            <a:ext cx="4424529" cy="578877"/>
          </a:xfrm>
          <a:custGeom>
            <a:avLst/>
            <a:gdLst>
              <a:gd name="connsiteX0" fmla="*/ 0 w 4424529"/>
              <a:gd name="connsiteY0" fmla="*/ 0 h 578877"/>
              <a:gd name="connsiteX1" fmla="*/ 4135091 w 4424529"/>
              <a:gd name="connsiteY1" fmla="*/ 0 h 578877"/>
              <a:gd name="connsiteX2" fmla="*/ 4424529 w 4424529"/>
              <a:gd name="connsiteY2" fmla="*/ 289439 h 578877"/>
              <a:gd name="connsiteX3" fmla="*/ 4135091 w 4424529"/>
              <a:gd name="connsiteY3" fmla="*/ 578877 h 578877"/>
              <a:gd name="connsiteX4" fmla="*/ 0 w 4424529"/>
              <a:gd name="connsiteY4" fmla="*/ 578877 h 578877"/>
              <a:gd name="connsiteX5" fmla="*/ 289439 w 4424529"/>
              <a:gd name="connsiteY5" fmla="*/ 289439 h 578877"/>
              <a:gd name="connsiteX6" fmla="*/ 0 w 4424529"/>
              <a:gd name="connsiteY6" fmla="*/ 0 h 57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4529" h="578877">
                <a:moveTo>
                  <a:pt x="0" y="0"/>
                </a:moveTo>
                <a:lnTo>
                  <a:pt x="4135091" y="0"/>
                </a:lnTo>
                <a:lnTo>
                  <a:pt x="4424529" y="289439"/>
                </a:lnTo>
                <a:lnTo>
                  <a:pt x="4135091" y="578877"/>
                </a:lnTo>
                <a:lnTo>
                  <a:pt x="0" y="578877"/>
                </a:lnTo>
                <a:lnTo>
                  <a:pt x="289439" y="2894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413455" tIns="82677" rIns="330777" bIns="82677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100" kern="1200" dirty="0" smtClean="0">
                <a:solidFill>
                  <a:schemeClr val="bg1">
                    <a:lumMod val="65000"/>
                  </a:schemeClr>
                </a:solidFill>
              </a:rPr>
              <a:t>Spiel</a:t>
            </a:r>
            <a:endParaRPr lang="en-GB" sz="3100" kern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" t="50033" r="63312" b="2417"/>
          <a:stretch/>
        </p:blipFill>
        <p:spPr>
          <a:xfrm>
            <a:off x="257575" y="1712890"/>
            <a:ext cx="2781796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50071" r="62957" b="2667"/>
          <a:stretch/>
        </p:blipFill>
        <p:spPr>
          <a:xfrm>
            <a:off x="3152606" y="1712890"/>
            <a:ext cx="2838787" cy="216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49189" r="63521" b="2667"/>
          <a:stretch/>
        </p:blipFill>
        <p:spPr>
          <a:xfrm>
            <a:off x="6104628" y="1712890"/>
            <a:ext cx="2741970" cy="216000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49438" r="62817" b="3415"/>
          <a:stretch/>
        </p:blipFill>
        <p:spPr>
          <a:xfrm>
            <a:off x="3152606" y="4031088"/>
            <a:ext cx="2838787" cy="2160000"/>
          </a:xfrm>
          <a:prstGeom prst="rect">
            <a:avLst/>
          </a:prstGeom>
        </p:spPr>
      </p:pic>
      <p:sp>
        <p:nvSpPr>
          <p:cNvPr id="31" name="Ellipse 30"/>
          <p:cNvSpPr/>
          <p:nvPr/>
        </p:nvSpPr>
        <p:spPr bwMode="auto">
          <a:xfrm>
            <a:off x="-447276" y="1112815"/>
            <a:ext cx="3387821" cy="3192485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48441" r="62957" b="2916"/>
          <a:stretch/>
        </p:blipFill>
        <p:spPr>
          <a:xfrm>
            <a:off x="257575" y="4031088"/>
            <a:ext cx="2781796" cy="2160000"/>
          </a:xfrm>
          <a:prstGeom prst="rect">
            <a:avLst/>
          </a:prstGeom>
        </p:spPr>
      </p:pic>
      <p:sp>
        <p:nvSpPr>
          <p:cNvPr id="32" name="Rechteck 31"/>
          <p:cNvSpPr/>
          <p:nvPr/>
        </p:nvSpPr>
        <p:spPr bwMode="auto">
          <a:xfrm>
            <a:off x="3524250" y="2276475"/>
            <a:ext cx="2066925" cy="12287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6442150" y="2276474"/>
            <a:ext cx="2066925" cy="12287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615010" y="4630104"/>
            <a:ext cx="2066925" cy="12287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3524250" y="4630103"/>
            <a:ext cx="2066925" cy="12287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02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" t="46548" r="63662" b="6445"/>
          <a:stretch/>
        </p:blipFill>
        <p:spPr>
          <a:xfrm>
            <a:off x="6104628" y="4031088"/>
            <a:ext cx="2727836" cy="2160000"/>
          </a:xfrm>
          <a:prstGeom prst="rect">
            <a:avLst/>
          </a:prstGeom>
        </p:spPr>
      </p:pic>
      <p:sp>
        <p:nvSpPr>
          <p:cNvPr id="36" name="Rechteck 35"/>
          <p:cNvSpPr/>
          <p:nvPr/>
        </p:nvSpPr>
        <p:spPr bwMode="auto">
          <a:xfrm>
            <a:off x="6442150" y="3752850"/>
            <a:ext cx="2066925" cy="2102251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en-GB" dirty="0"/>
          </a:p>
        </p:txBody>
      </p:sp>
      <p:sp>
        <p:nvSpPr>
          <p:cNvPr id="22" name="Freihandform 21"/>
          <p:cNvSpPr/>
          <p:nvPr/>
        </p:nvSpPr>
        <p:spPr>
          <a:xfrm>
            <a:off x="650286" y="872451"/>
            <a:ext cx="4424529" cy="578877"/>
          </a:xfrm>
          <a:custGeom>
            <a:avLst/>
            <a:gdLst>
              <a:gd name="connsiteX0" fmla="*/ 0 w 4424529"/>
              <a:gd name="connsiteY0" fmla="*/ 0 h 578877"/>
              <a:gd name="connsiteX1" fmla="*/ 4135091 w 4424529"/>
              <a:gd name="connsiteY1" fmla="*/ 0 h 578877"/>
              <a:gd name="connsiteX2" fmla="*/ 4424529 w 4424529"/>
              <a:gd name="connsiteY2" fmla="*/ 289439 h 578877"/>
              <a:gd name="connsiteX3" fmla="*/ 4135091 w 4424529"/>
              <a:gd name="connsiteY3" fmla="*/ 578877 h 578877"/>
              <a:gd name="connsiteX4" fmla="*/ 0 w 4424529"/>
              <a:gd name="connsiteY4" fmla="*/ 578877 h 578877"/>
              <a:gd name="connsiteX5" fmla="*/ 0 w 4424529"/>
              <a:gd name="connsiteY5" fmla="*/ 0 h 57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4529" h="578877">
                <a:moveTo>
                  <a:pt x="0" y="0"/>
                </a:moveTo>
                <a:lnTo>
                  <a:pt x="4135091" y="0"/>
                </a:lnTo>
                <a:lnTo>
                  <a:pt x="4424529" y="289439"/>
                </a:lnTo>
                <a:lnTo>
                  <a:pt x="4135091" y="578877"/>
                </a:lnTo>
                <a:lnTo>
                  <a:pt x="0" y="5788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65354" tIns="82677" rIns="186058" bIns="82677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100" kern="1200" dirty="0" smtClean="0">
                <a:solidFill>
                  <a:schemeClr val="bg1"/>
                </a:solidFill>
              </a:rPr>
              <a:t>Orientierung</a:t>
            </a:r>
            <a:endParaRPr lang="en-GB" sz="3100" kern="1200" dirty="0">
              <a:solidFill>
                <a:schemeClr val="bg1"/>
              </a:solidFill>
            </a:endParaRPr>
          </a:p>
        </p:txBody>
      </p:sp>
      <p:sp>
        <p:nvSpPr>
          <p:cNvPr id="24" name="Freihandform 23"/>
          <p:cNvSpPr/>
          <p:nvPr/>
        </p:nvSpPr>
        <p:spPr>
          <a:xfrm>
            <a:off x="4189910" y="872451"/>
            <a:ext cx="4424529" cy="578877"/>
          </a:xfrm>
          <a:custGeom>
            <a:avLst/>
            <a:gdLst>
              <a:gd name="connsiteX0" fmla="*/ 0 w 4424529"/>
              <a:gd name="connsiteY0" fmla="*/ 0 h 578877"/>
              <a:gd name="connsiteX1" fmla="*/ 4135091 w 4424529"/>
              <a:gd name="connsiteY1" fmla="*/ 0 h 578877"/>
              <a:gd name="connsiteX2" fmla="*/ 4424529 w 4424529"/>
              <a:gd name="connsiteY2" fmla="*/ 289439 h 578877"/>
              <a:gd name="connsiteX3" fmla="*/ 4135091 w 4424529"/>
              <a:gd name="connsiteY3" fmla="*/ 578877 h 578877"/>
              <a:gd name="connsiteX4" fmla="*/ 0 w 4424529"/>
              <a:gd name="connsiteY4" fmla="*/ 578877 h 578877"/>
              <a:gd name="connsiteX5" fmla="*/ 289439 w 4424529"/>
              <a:gd name="connsiteY5" fmla="*/ 289439 h 578877"/>
              <a:gd name="connsiteX6" fmla="*/ 0 w 4424529"/>
              <a:gd name="connsiteY6" fmla="*/ 0 h 57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4529" h="578877">
                <a:moveTo>
                  <a:pt x="0" y="0"/>
                </a:moveTo>
                <a:lnTo>
                  <a:pt x="4135091" y="0"/>
                </a:lnTo>
                <a:lnTo>
                  <a:pt x="4424529" y="289439"/>
                </a:lnTo>
                <a:lnTo>
                  <a:pt x="4135091" y="578877"/>
                </a:lnTo>
                <a:lnTo>
                  <a:pt x="0" y="578877"/>
                </a:lnTo>
                <a:lnTo>
                  <a:pt x="289439" y="2894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413455" tIns="82677" rIns="330777" bIns="82677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100" kern="1200" dirty="0" smtClean="0">
                <a:solidFill>
                  <a:schemeClr val="bg1">
                    <a:lumMod val="65000"/>
                  </a:schemeClr>
                </a:solidFill>
              </a:rPr>
              <a:t>Spiel</a:t>
            </a:r>
            <a:endParaRPr lang="en-GB" sz="3100" kern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" t="50033" r="63312" b="2417"/>
          <a:stretch/>
        </p:blipFill>
        <p:spPr>
          <a:xfrm>
            <a:off x="257575" y="1712890"/>
            <a:ext cx="2781796" cy="216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50071" r="62957" b="2667"/>
          <a:stretch/>
        </p:blipFill>
        <p:spPr>
          <a:xfrm>
            <a:off x="3152606" y="1712890"/>
            <a:ext cx="2838787" cy="216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49189" r="63521" b="2667"/>
          <a:stretch/>
        </p:blipFill>
        <p:spPr>
          <a:xfrm>
            <a:off x="6104628" y="1712890"/>
            <a:ext cx="2741970" cy="216000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49438" r="62817" b="3415"/>
          <a:stretch/>
        </p:blipFill>
        <p:spPr>
          <a:xfrm>
            <a:off x="3152606" y="4031088"/>
            <a:ext cx="2838787" cy="2160000"/>
          </a:xfrm>
          <a:prstGeom prst="rect">
            <a:avLst/>
          </a:prstGeom>
        </p:spPr>
      </p:pic>
      <p:sp>
        <p:nvSpPr>
          <p:cNvPr id="30" name="Rechteck 29"/>
          <p:cNvSpPr/>
          <p:nvPr/>
        </p:nvSpPr>
        <p:spPr bwMode="auto">
          <a:xfrm rot="21433263">
            <a:off x="7788714" y="4917290"/>
            <a:ext cx="438150" cy="34723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Ellipse 30"/>
          <p:cNvSpPr/>
          <p:nvPr/>
        </p:nvSpPr>
        <p:spPr bwMode="auto">
          <a:xfrm>
            <a:off x="-447276" y="1112815"/>
            <a:ext cx="3387821" cy="3192485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48441" r="62957" b="2916"/>
          <a:stretch/>
        </p:blipFill>
        <p:spPr>
          <a:xfrm>
            <a:off x="257575" y="4031088"/>
            <a:ext cx="2781796" cy="2160000"/>
          </a:xfrm>
          <a:prstGeom prst="rect">
            <a:avLst/>
          </a:prstGeom>
        </p:spPr>
      </p:pic>
      <p:sp>
        <p:nvSpPr>
          <p:cNvPr id="32" name="Rechteck 31"/>
          <p:cNvSpPr/>
          <p:nvPr/>
        </p:nvSpPr>
        <p:spPr bwMode="auto">
          <a:xfrm>
            <a:off x="3524250" y="2276475"/>
            <a:ext cx="2066925" cy="12287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6442150" y="2276474"/>
            <a:ext cx="2066925" cy="12287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615010" y="4630104"/>
            <a:ext cx="2066925" cy="12287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3524250" y="4630103"/>
            <a:ext cx="2066925" cy="12287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7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705285"/>
              </p:ext>
            </p:extLst>
          </p:nvPr>
        </p:nvGraphicFramePr>
        <p:xfrm>
          <a:off x="508000" y="1701800"/>
          <a:ext cx="7081520" cy="447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reihandform 8"/>
          <p:cNvSpPr/>
          <p:nvPr/>
        </p:nvSpPr>
        <p:spPr>
          <a:xfrm>
            <a:off x="650286" y="872451"/>
            <a:ext cx="4424529" cy="578877"/>
          </a:xfrm>
          <a:custGeom>
            <a:avLst/>
            <a:gdLst>
              <a:gd name="connsiteX0" fmla="*/ 0 w 4424529"/>
              <a:gd name="connsiteY0" fmla="*/ 0 h 578877"/>
              <a:gd name="connsiteX1" fmla="*/ 4135091 w 4424529"/>
              <a:gd name="connsiteY1" fmla="*/ 0 h 578877"/>
              <a:gd name="connsiteX2" fmla="*/ 4424529 w 4424529"/>
              <a:gd name="connsiteY2" fmla="*/ 289439 h 578877"/>
              <a:gd name="connsiteX3" fmla="*/ 4135091 w 4424529"/>
              <a:gd name="connsiteY3" fmla="*/ 578877 h 578877"/>
              <a:gd name="connsiteX4" fmla="*/ 0 w 4424529"/>
              <a:gd name="connsiteY4" fmla="*/ 578877 h 578877"/>
              <a:gd name="connsiteX5" fmla="*/ 0 w 4424529"/>
              <a:gd name="connsiteY5" fmla="*/ 0 h 57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4529" h="578877">
                <a:moveTo>
                  <a:pt x="0" y="0"/>
                </a:moveTo>
                <a:lnTo>
                  <a:pt x="4135091" y="0"/>
                </a:lnTo>
                <a:lnTo>
                  <a:pt x="4424529" y="289439"/>
                </a:lnTo>
                <a:lnTo>
                  <a:pt x="4135091" y="578877"/>
                </a:lnTo>
                <a:lnTo>
                  <a:pt x="0" y="5788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354" tIns="82677" rIns="186058" bIns="82677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100" kern="1200" dirty="0" smtClean="0">
                <a:solidFill>
                  <a:schemeClr val="bg1">
                    <a:lumMod val="65000"/>
                  </a:schemeClr>
                </a:solidFill>
              </a:rPr>
              <a:t>Orientierung</a:t>
            </a:r>
            <a:endParaRPr lang="en-GB" sz="3100" kern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reihandform 9"/>
          <p:cNvSpPr/>
          <p:nvPr/>
        </p:nvSpPr>
        <p:spPr>
          <a:xfrm>
            <a:off x="4189910" y="872451"/>
            <a:ext cx="4424529" cy="578877"/>
          </a:xfrm>
          <a:custGeom>
            <a:avLst/>
            <a:gdLst>
              <a:gd name="connsiteX0" fmla="*/ 0 w 4424529"/>
              <a:gd name="connsiteY0" fmla="*/ 0 h 578877"/>
              <a:gd name="connsiteX1" fmla="*/ 4135091 w 4424529"/>
              <a:gd name="connsiteY1" fmla="*/ 0 h 578877"/>
              <a:gd name="connsiteX2" fmla="*/ 4424529 w 4424529"/>
              <a:gd name="connsiteY2" fmla="*/ 289439 h 578877"/>
              <a:gd name="connsiteX3" fmla="*/ 4135091 w 4424529"/>
              <a:gd name="connsiteY3" fmla="*/ 578877 h 578877"/>
              <a:gd name="connsiteX4" fmla="*/ 0 w 4424529"/>
              <a:gd name="connsiteY4" fmla="*/ 578877 h 578877"/>
              <a:gd name="connsiteX5" fmla="*/ 289439 w 4424529"/>
              <a:gd name="connsiteY5" fmla="*/ 289439 h 578877"/>
              <a:gd name="connsiteX6" fmla="*/ 0 w 4424529"/>
              <a:gd name="connsiteY6" fmla="*/ 0 h 57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4529" h="578877">
                <a:moveTo>
                  <a:pt x="0" y="0"/>
                </a:moveTo>
                <a:lnTo>
                  <a:pt x="4135091" y="0"/>
                </a:lnTo>
                <a:lnTo>
                  <a:pt x="4424529" y="289439"/>
                </a:lnTo>
                <a:lnTo>
                  <a:pt x="4135091" y="578877"/>
                </a:lnTo>
                <a:lnTo>
                  <a:pt x="0" y="578877"/>
                </a:lnTo>
                <a:lnTo>
                  <a:pt x="289439" y="2894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413455" tIns="82677" rIns="330777" bIns="82677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100" kern="1200" dirty="0" smtClean="0"/>
              <a:t>Spiel</a:t>
            </a:r>
            <a:endParaRPr lang="en-GB" sz="3100" kern="1200" dirty="0"/>
          </a:p>
        </p:txBody>
      </p:sp>
    </p:spTree>
    <p:extLst>
      <p:ext uri="{BB962C8B-B14F-4D97-AF65-F5344CB8AC3E}">
        <p14:creationId xmlns:p14="http://schemas.microsoft.com/office/powerpoint/2010/main" val="91798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 rot="19792544">
            <a:off x="6233929" y="2691473"/>
            <a:ext cx="1247521" cy="2057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6738817" y="2471193"/>
            <a:ext cx="237744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1" name="Picture 2" descr="http://ais.badische-zeitung.de/piece/02/99/79/39/4361247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133" y="4549819"/>
            <a:ext cx="611111" cy="6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Pfadplanung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err="1" smtClean="0"/>
              <a:t>Grid</a:t>
            </a:r>
            <a:r>
              <a:rPr lang="de-DE" sz="2800" dirty="0" smtClean="0"/>
              <a:t> legen</a:t>
            </a:r>
          </a:p>
          <a:p>
            <a:r>
              <a:rPr lang="de-DE" sz="2800" dirty="0" smtClean="0"/>
              <a:t>Intrinsische Kosten</a:t>
            </a:r>
          </a:p>
          <a:p>
            <a:r>
              <a:rPr lang="de-DE" sz="2800" dirty="0" err="1" smtClean="0"/>
              <a:t>Adjazenzkosten</a:t>
            </a:r>
            <a:endParaRPr lang="de-DE" dirty="0" smtClean="0"/>
          </a:p>
          <a:p>
            <a:pPr lvl="1"/>
            <a:endParaRPr lang="en-GB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3" t="21958" r="19537" b="41471"/>
          <a:stretch/>
        </p:blipFill>
        <p:spPr>
          <a:xfrm>
            <a:off x="768055" y="4087110"/>
            <a:ext cx="2127849" cy="207609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4" t="22209" r="19815" b="40903"/>
          <a:stretch/>
        </p:blipFill>
        <p:spPr>
          <a:xfrm>
            <a:off x="3432939" y="4078111"/>
            <a:ext cx="2127955" cy="209408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7" t="21315" r="19506" b="40107"/>
          <a:stretch/>
        </p:blipFill>
        <p:spPr>
          <a:xfrm>
            <a:off x="6149975" y="3973156"/>
            <a:ext cx="2240846" cy="2190044"/>
          </a:xfrm>
          <a:prstGeom prst="rect">
            <a:avLst/>
          </a:prstGeom>
        </p:spPr>
      </p:pic>
      <p:sp>
        <p:nvSpPr>
          <p:cNvPr id="7" name="Kreuz 6"/>
          <p:cNvSpPr/>
          <p:nvPr/>
        </p:nvSpPr>
        <p:spPr bwMode="auto">
          <a:xfrm>
            <a:off x="2960163" y="5009103"/>
            <a:ext cx="444499" cy="440268"/>
          </a:xfrm>
          <a:prstGeom prst="plus">
            <a:avLst>
              <a:gd name="adj" fmla="val 36205"/>
            </a:avLst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Gleich 7"/>
          <p:cNvSpPr/>
          <p:nvPr/>
        </p:nvSpPr>
        <p:spPr bwMode="auto">
          <a:xfrm>
            <a:off x="5546019" y="4975237"/>
            <a:ext cx="603956" cy="508000"/>
          </a:xfrm>
          <a:prstGeom prst="mathEqual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7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Aktoren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8000" y="1701800"/>
            <a:ext cx="81280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50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de-DE" sz="2800" kern="0" dirty="0" smtClean="0"/>
              <a:t>Wegpunkte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800" kern="0" dirty="0" smtClean="0"/>
              <a:t>Kubischer </a:t>
            </a:r>
            <a:r>
              <a:rPr lang="de-DE" sz="2800" kern="0" dirty="0" err="1" smtClean="0"/>
              <a:t>Hermite</a:t>
            </a:r>
            <a:r>
              <a:rPr lang="de-DE" sz="2800" kern="0" dirty="0" smtClean="0"/>
              <a:t> </a:t>
            </a:r>
            <a:r>
              <a:rPr lang="de-DE" sz="2800" kern="0" dirty="0" err="1" smtClean="0"/>
              <a:t>Spline</a:t>
            </a:r>
            <a:endParaRPr lang="de-DE" sz="2800" kern="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800" kern="0" dirty="0" smtClean="0"/>
              <a:t>Abfahren</a:t>
            </a:r>
            <a:endParaRPr lang="de-DE" sz="2800" kern="0" dirty="0"/>
          </a:p>
          <a:p>
            <a:pPr lvl="1"/>
            <a:r>
              <a:rPr lang="de-DE" sz="2800" kern="0" dirty="0" smtClean="0"/>
              <a:t>PID Regler:</a:t>
            </a:r>
            <a:endParaRPr lang="de-DE" sz="2800" kern="0" dirty="0"/>
          </a:p>
          <a:p>
            <a:pPr lvl="2"/>
            <a:r>
              <a:rPr lang="de-DE" sz="2800" kern="0" dirty="0"/>
              <a:t>Winkel</a:t>
            </a:r>
          </a:p>
          <a:p>
            <a:pPr lvl="2"/>
            <a:r>
              <a:rPr lang="de-DE" sz="2800" kern="0" dirty="0"/>
              <a:t>Position</a:t>
            </a:r>
          </a:p>
          <a:p>
            <a:pPr marL="514350" indent="-514350">
              <a:buFont typeface="+mj-lt"/>
              <a:buAutoNum type="arabicPeriod"/>
            </a:pPr>
            <a:endParaRPr lang="de-DE" sz="2800" kern="0" dirty="0" smtClean="0"/>
          </a:p>
        </p:txBody>
      </p:sp>
      <p:sp>
        <p:nvSpPr>
          <p:cNvPr id="6" name="Flussdiagramm: Zusammenführung 5"/>
          <p:cNvSpPr/>
          <p:nvPr/>
        </p:nvSpPr>
        <p:spPr bwMode="auto">
          <a:xfrm>
            <a:off x="3685032" y="5623560"/>
            <a:ext cx="283464" cy="274320"/>
          </a:xfrm>
          <a:prstGeom prst="flowChartSummingJunction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Flussdiagramm: Zusammenführung 6"/>
          <p:cNvSpPr/>
          <p:nvPr/>
        </p:nvSpPr>
        <p:spPr bwMode="auto">
          <a:xfrm>
            <a:off x="6352032" y="2420112"/>
            <a:ext cx="283464" cy="274320"/>
          </a:xfrm>
          <a:prstGeom prst="flowChartSummingJunction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lussdiagramm: Zusammenführung 7"/>
          <p:cNvSpPr/>
          <p:nvPr/>
        </p:nvSpPr>
        <p:spPr bwMode="auto">
          <a:xfrm>
            <a:off x="7812024" y="5486400"/>
            <a:ext cx="283464" cy="274320"/>
          </a:xfrm>
          <a:prstGeom prst="flowChartSummingJunction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Flussdiagramm: Zusammenführung 8"/>
          <p:cNvSpPr/>
          <p:nvPr/>
        </p:nvSpPr>
        <p:spPr bwMode="auto">
          <a:xfrm>
            <a:off x="5907024" y="4319016"/>
            <a:ext cx="283464" cy="274320"/>
          </a:xfrm>
          <a:prstGeom prst="flowChartSummingJunction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663097" y="589788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6352032" y="269443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</a:t>
            </a:r>
            <a:endParaRPr lang="en-GB" dirty="0"/>
          </a:p>
        </p:txBody>
      </p:sp>
      <p:sp>
        <p:nvSpPr>
          <p:cNvPr id="12" name="Textfeld 11"/>
          <p:cNvSpPr txBox="1"/>
          <p:nvPr/>
        </p:nvSpPr>
        <p:spPr>
          <a:xfrm>
            <a:off x="7790089" y="569782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  <a:endParaRPr lang="en-GB" dirty="0"/>
          </a:p>
        </p:txBody>
      </p:sp>
      <p:sp>
        <p:nvSpPr>
          <p:cNvPr id="13" name="Textfeld 12"/>
          <p:cNvSpPr txBox="1"/>
          <p:nvPr/>
        </p:nvSpPr>
        <p:spPr>
          <a:xfrm>
            <a:off x="5863154" y="459333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  <a:endParaRPr lang="en-GB" dirty="0"/>
          </a:p>
        </p:txBody>
      </p:sp>
      <p:pic>
        <p:nvPicPr>
          <p:cNvPr id="14" name="Inhaltsplatzhalter 6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6758" y="1700396"/>
            <a:ext cx="5960532" cy="4470400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5" name="Picture 2" descr="http://ais.badische-zeitung.de/piece/02/99/79/39/43612473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691" y="3607436"/>
            <a:ext cx="857046" cy="89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58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Pfadplanung</a:t>
            </a:r>
            <a:endParaRPr lang="de-DE" dirty="0"/>
          </a:p>
        </p:txBody>
      </p:sp>
      <p:pic>
        <p:nvPicPr>
          <p:cNvPr id="6" name="o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762125"/>
            <a:ext cx="8128000" cy="4349750"/>
          </a:xfrm>
        </p:spPr>
      </p:pic>
    </p:spTree>
    <p:extLst>
      <p:ext uri="{BB962C8B-B14F-4D97-AF65-F5344CB8AC3E}">
        <p14:creationId xmlns:p14="http://schemas.microsoft.com/office/powerpoint/2010/main" val="414185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Übersicht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579" y="2243217"/>
            <a:ext cx="4418842" cy="3108543"/>
          </a:xfrm>
        </p:spPr>
        <p:txBody>
          <a:bodyPr wrap="square">
            <a:spAutoFit/>
          </a:bodyPr>
          <a:lstStyle/>
          <a:p>
            <a:r>
              <a:rPr lang="de-DE" sz="2800" dirty="0" smtClean="0"/>
              <a:t>Software</a:t>
            </a:r>
          </a:p>
          <a:p>
            <a:pPr lvl="1"/>
            <a:r>
              <a:rPr lang="de-DE" sz="2800" dirty="0" smtClean="0"/>
              <a:t>Graphische Oberfläche</a:t>
            </a:r>
          </a:p>
          <a:p>
            <a:pPr lvl="1"/>
            <a:r>
              <a:rPr lang="de-DE" sz="2800" dirty="0" smtClean="0"/>
              <a:t>Datenverwaltung</a:t>
            </a:r>
          </a:p>
          <a:p>
            <a:pPr lvl="1"/>
            <a:r>
              <a:rPr lang="de-DE" sz="2800" dirty="0" smtClean="0"/>
              <a:t>Sensoren / Aktoren</a:t>
            </a:r>
          </a:p>
          <a:p>
            <a:pPr lvl="1"/>
            <a:r>
              <a:rPr lang="de-DE" sz="2800" dirty="0" smtClean="0"/>
              <a:t>Spielablauf</a:t>
            </a:r>
          </a:p>
          <a:p>
            <a:r>
              <a:rPr lang="de-DE" sz="2800" dirty="0" smtClean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1652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534" y="2756614"/>
            <a:ext cx="3348466" cy="2242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Dokumentation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250000"/>
              </a:lnSpc>
            </a:pPr>
            <a:r>
              <a:rPr lang="de-DE" sz="3200" dirty="0" smtClean="0"/>
              <a:t> Wiki</a:t>
            </a:r>
          </a:p>
          <a:p>
            <a:pPr lvl="1">
              <a:lnSpc>
                <a:spcPct val="250000"/>
              </a:lnSpc>
            </a:pPr>
            <a:r>
              <a:rPr lang="de-DE" sz="3200" dirty="0" smtClean="0"/>
              <a:t> Code</a:t>
            </a:r>
          </a:p>
          <a:p>
            <a:pPr lvl="1">
              <a:lnSpc>
                <a:spcPct val="250000"/>
              </a:lnSpc>
            </a:pPr>
            <a:r>
              <a:rPr lang="de-DE" sz="3200" dirty="0" smtClean="0"/>
              <a:t> </a:t>
            </a:r>
            <a:r>
              <a:rPr lang="de-DE" sz="3200" dirty="0" err="1"/>
              <a:t>Doxygen</a:t>
            </a:r>
            <a:endParaRPr lang="de-DE" sz="3200" dirty="0" smtClean="0"/>
          </a:p>
          <a:p>
            <a:pPr lvl="1">
              <a:lnSpc>
                <a:spcPct val="250000"/>
              </a:lnSpc>
            </a:pPr>
            <a:endParaRPr lang="de-DE" dirty="0"/>
          </a:p>
        </p:txBody>
      </p:sp>
      <p:pic>
        <p:nvPicPr>
          <p:cNvPr id="4" name="Picture 4" descr="http://cdn.freebievectors.com/illustrations/7/g/green-check-mark-clip-art/preview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07" y="3629093"/>
            <a:ext cx="352425" cy="40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ask-cato.com/wp-content/uploads/2012/02/PDF5.g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14" y="4611355"/>
            <a:ext cx="1465199" cy="14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 nach rechts 7"/>
          <p:cNvSpPr/>
          <p:nvPr/>
        </p:nvSpPr>
        <p:spPr bwMode="auto">
          <a:xfrm rot="464801" flipH="1">
            <a:off x="5068509" y="5633450"/>
            <a:ext cx="2978780" cy="6981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inkl. Klassen-Diagramme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028" name="Picture 4" descr="http://d3sdoylwcs36el.cloudfront.net/images-CI/online_collaborative_writing_how_blogs_and_wikis_are_changing_the_academic_publishing_process_pros_and_cons_of_using_wikis_id36743881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529" y="2063665"/>
            <a:ext cx="1335371" cy="86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dn.freebievectors.com/illustrations/7/g/green-check-mark-clip-art/preview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07" y="2362239"/>
            <a:ext cx="352425" cy="40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dn.freebievectors.com/illustrations/7/g/green-check-mark-clip-art/preview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22" y="4969376"/>
            <a:ext cx="352425" cy="40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3252" y="1701800"/>
            <a:ext cx="1455177" cy="99602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1072" y="1949719"/>
            <a:ext cx="1099286" cy="82962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15" y="2245603"/>
            <a:ext cx="1303400" cy="809194"/>
          </a:xfrm>
          <a:prstGeom prst="rect">
            <a:avLst/>
          </a:prstGeom>
        </p:spPr>
      </p:pic>
      <p:sp>
        <p:nvSpPr>
          <p:cNvPr id="16" name="Pfeil nach rechts 15"/>
          <p:cNvSpPr/>
          <p:nvPr/>
        </p:nvSpPr>
        <p:spPr bwMode="auto">
          <a:xfrm rot="20957408" flipH="1">
            <a:off x="5474578" y="1747248"/>
            <a:ext cx="1535214" cy="6981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inkl. Bilder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032" name="Picture 8" descr="http://www.tecom-project.eu/medien/360_239_onlineshop-programmierung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740" y="3194480"/>
            <a:ext cx="1702946" cy="11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feil nach rechts 16"/>
          <p:cNvSpPr/>
          <p:nvPr/>
        </p:nvSpPr>
        <p:spPr bwMode="auto">
          <a:xfrm rot="21265868" flipH="1">
            <a:off x="5342510" y="2956195"/>
            <a:ext cx="1688892" cy="6981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~7400 Zeilen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Pfeil nach rechts 17"/>
          <p:cNvSpPr/>
          <p:nvPr/>
        </p:nvSpPr>
        <p:spPr bwMode="auto">
          <a:xfrm rot="962879" flipH="1">
            <a:off x="5195002" y="3946962"/>
            <a:ext cx="2652609" cy="6981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de-DE" sz="1800" dirty="0">
                <a:solidFill>
                  <a:schemeClr val="tx1"/>
                </a:solidFill>
                <a:latin typeface="Arial" pitchFamily="34" charset="0"/>
              </a:rPr>
              <a:t>m</a:t>
            </a:r>
            <a:r>
              <a:rPr lang="de-DE" sz="1800" dirty="0" smtClean="0">
                <a:solidFill>
                  <a:schemeClr val="tx1"/>
                </a:solidFill>
                <a:latin typeface="Arial" pitchFamily="34" charset="0"/>
              </a:rPr>
              <a:t>it 25% Kommentare*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Pfeil nach rechts 5"/>
          <p:cNvSpPr/>
          <p:nvPr/>
        </p:nvSpPr>
        <p:spPr bwMode="auto">
          <a:xfrm rot="21246972" flipH="1">
            <a:off x="5031615" y="4552447"/>
            <a:ext cx="4087368" cy="6981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Mehr als 912 Seitige Dokumentation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591980" y="6085656"/>
            <a:ext cx="41028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*</a:t>
            </a:r>
            <a:r>
              <a:rPr lang="en-GB" sz="900" dirty="0" err="1" smtClean="0"/>
              <a:t>Berechnung</a:t>
            </a:r>
            <a:r>
              <a:rPr lang="en-GB" sz="900" dirty="0" smtClean="0"/>
              <a:t> </a:t>
            </a:r>
            <a:r>
              <a:rPr lang="en-GB" sz="900" dirty="0" err="1" smtClean="0"/>
              <a:t>mit</a:t>
            </a:r>
            <a:r>
              <a:rPr lang="en-GB" sz="900" dirty="0" smtClean="0"/>
              <a:t>: code.</a:t>
            </a:r>
            <a:r>
              <a:rPr lang="en-GB" sz="900" b="1" dirty="0" smtClean="0"/>
              <a:t>google</a:t>
            </a:r>
            <a:r>
              <a:rPr lang="en-GB" sz="900" dirty="0" smtClean="0"/>
              <a:t>.com/p/</a:t>
            </a:r>
            <a:r>
              <a:rPr lang="en-GB" sz="900" b="1" dirty="0" smtClean="0"/>
              <a:t>line</a:t>
            </a:r>
            <a:r>
              <a:rPr lang="en-GB" sz="900" dirty="0" smtClean="0"/>
              <a:t>-</a:t>
            </a:r>
            <a:r>
              <a:rPr lang="en-GB" sz="900" b="1" dirty="0" smtClean="0"/>
              <a:t>counting</a:t>
            </a:r>
            <a:r>
              <a:rPr lang="en-GB" sz="9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4494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7" grpId="0" animBg="1"/>
      <p:bldP spid="18" grpId="0" animBg="1"/>
      <p:bldP spid="6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Zeitplan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21280"/>
            <a:ext cx="9120853" cy="366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8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Fazit</a:t>
            </a:r>
            <a:endParaRPr lang="en-GB" sz="4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de-DE" sz="3600" dirty="0" smtClean="0"/>
              <a:t>KISS </a:t>
            </a:r>
          </a:p>
          <a:p>
            <a:pPr>
              <a:lnSpc>
                <a:spcPct val="200000"/>
              </a:lnSpc>
            </a:pPr>
            <a:r>
              <a:rPr lang="de-DE" sz="3600" dirty="0" smtClean="0"/>
              <a:t>SVN zur Guten Zusammenarbeit </a:t>
            </a:r>
          </a:p>
          <a:p>
            <a:pPr>
              <a:lnSpc>
                <a:spcPct val="200000"/>
              </a:lnSpc>
            </a:pPr>
            <a:r>
              <a:rPr lang="de-DE" sz="3600" dirty="0" smtClean="0"/>
              <a:t>Mathematik als Schwierigkeit </a:t>
            </a:r>
          </a:p>
          <a:p>
            <a:pPr>
              <a:lnSpc>
                <a:spcPct val="200000"/>
              </a:lnSpc>
            </a:pPr>
            <a:r>
              <a:rPr lang="de-DE" sz="3600" dirty="0" smtClean="0"/>
              <a:t>Zeitplan</a:t>
            </a:r>
            <a:endParaRPr lang="en-GB" sz="3600" dirty="0"/>
          </a:p>
        </p:txBody>
      </p:sp>
      <p:pic>
        <p:nvPicPr>
          <p:cNvPr id="1026" name="Picture 2" descr="http://www.metal-metropolis.com/Kiss/kiss_2009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528064"/>
            <a:ext cx="1549400" cy="14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dn.maedchen.de/bilder/tier-fotos-schildkroete-1787929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982700"/>
            <a:ext cx="1549400" cy="180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gierhardt.de/graph/unendlich.g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44" y="3980557"/>
            <a:ext cx="3170497" cy="23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umbs.dreamstime.com/x/vater-zeit-die-auf-uhr-zeigt-13826063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341" y="4882896"/>
            <a:ext cx="1325567" cy="136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59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Danke</a:t>
            </a:r>
            <a:endParaRPr lang="en-GB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3398442" y="6002922"/>
            <a:ext cx="234711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 err="1" smtClean="0"/>
              <a:t>Bildquelle</a:t>
            </a:r>
            <a:r>
              <a:rPr lang="en-GB" sz="500" dirty="0" smtClean="0"/>
              <a:t>: http</a:t>
            </a:r>
            <a:r>
              <a:rPr lang="en-GB" sz="500" dirty="0"/>
              <a:t>://</a:t>
            </a:r>
            <a:r>
              <a:rPr lang="en-GB" sz="500" dirty="0" smtClean="0"/>
              <a:t>www.mashupciti.com/mc-content2/uploads/2012/01/26ci.jpg</a:t>
            </a:r>
            <a:endParaRPr lang="en-GB" sz="500" dirty="0"/>
          </a:p>
        </p:txBody>
      </p:sp>
    </p:spTree>
    <p:extLst>
      <p:ext uri="{BB962C8B-B14F-4D97-AF65-F5344CB8AC3E}">
        <p14:creationId xmlns:p14="http://schemas.microsoft.com/office/powerpoint/2010/main" val="237335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Graphische Oberfläche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4"/>
          <a:stretch/>
        </p:blipFill>
        <p:spPr>
          <a:xfrm>
            <a:off x="0" y="1701800"/>
            <a:ext cx="9144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6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Graphische Oberfläche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"/>
          <a:stretch/>
        </p:blipFill>
        <p:spPr>
          <a:xfrm>
            <a:off x="0" y="1701800"/>
            <a:ext cx="9144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Graphische Oberfläche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2"/>
          <a:stretch/>
        </p:blipFill>
        <p:spPr>
          <a:xfrm>
            <a:off x="0" y="1678675"/>
            <a:ext cx="9144000" cy="517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7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Graphische Oberfläche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"/>
          <a:stretch/>
        </p:blipFill>
        <p:spPr>
          <a:xfrm>
            <a:off x="0" y="1701800"/>
            <a:ext cx="9144000" cy="4999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/>
          <a:srcRect l="486" t="17127" r="4855" b="4325"/>
          <a:stretch/>
        </p:blipFill>
        <p:spPr>
          <a:xfrm>
            <a:off x="3385665" y="2688610"/>
            <a:ext cx="5485379" cy="37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2222E-6 L -0.25503 -0.164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0" y="-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Datenverwaltung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664144" y="1842302"/>
            <a:ext cx="2752825" cy="418939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MAP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Zylinder 5"/>
          <p:cNvSpPr/>
          <p:nvPr/>
        </p:nvSpPr>
        <p:spPr bwMode="auto">
          <a:xfrm>
            <a:off x="1116531" y="3080083"/>
            <a:ext cx="394637" cy="452388"/>
          </a:xfrm>
          <a:prstGeom prst="can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Zylinder 6"/>
          <p:cNvSpPr/>
          <p:nvPr/>
        </p:nvSpPr>
        <p:spPr bwMode="auto">
          <a:xfrm>
            <a:off x="1237649" y="2687748"/>
            <a:ext cx="152400" cy="452388"/>
          </a:xfrm>
          <a:prstGeom prst="can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Zylinder 7"/>
          <p:cNvSpPr/>
          <p:nvPr/>
        </p:nvSpPr>
        <p:spPr bwMode="auto">
          <a:xfrm>
            <a:off x="1268931" y="3232483"/>
            <a:ext cx="394637" cy="452388"/>
          </a:xfrm>
          <a:prstGeom prst="can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Zylinder 8"/>
          <p:cNvSpPr/>
          <p:nvPr/>
        </p:nvSpPr>
        <p:spPr bwMode="auto">
          <a:xfrm>
            <a:off x="1390049" y="2840148"/>
            <a:ext cx="152400" cy="452388"/>
          </a:xfrm>
          <a:prstGeom prst="can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Zylinder 9"/>
          <p:cNvSpPr/>
          <p:nvPr/>
        </p:nvSpPr>
        <p:spPr bwMode="auto">
          <a:xfrm>
            <a:off x="1421331" y="3384883"/>
            <a:ext cx="394637" cy="452388"/>
          </a:xfrm>
          <a:prstGeom prst="can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Zylinder 10"/>
          <p:cNvSpPr/>
          <p:nvPr/>
        </p:nvSpPr>
        <p:spPr bwMode="auto">
          <a:xfrm>
            <a:off x="1542449" y="2992548"/>
            <a:ext cx="152400" cy="452388"/>
          </a:xfrm>
          <a:prstGeom prst="can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Zylinder 11"/>
          <p:cNvSpPr/>
          <p:nvPr/>
        </p:nvSpPr>
        <p:spPr bwMode="auto">
          <a:xfrm>
            <a:off x="1872114" y="3084893"/>
            <a:ext cx="394637" cy="45238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Zylinder 12"/>
          <p:cNvSpPr/>
          <p:nvPr/>
        </p:nvSpPr>
        <p:spPr bwMode="auto">
          <a:xfrm>
            <a:off x="1993232" y="2692558"/>
            <a:ext cx="152400" cy="45238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Zylinder 13"/>
          <p:cNvSpPr/>
          <p:nvPr/>
        </p:nvSpPr>
        <p:spPr bwMode="auto">
          <a:xfrm>
            <a:off x="2024514" y="3237293"/>
            <a:ext cx="394637" cy="45238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Zylinder 14"/>
          <p:cNvSpPr/>
          <p:nvPr/>
        </p:nvSpPr>
        <p:spPr bwMode="auto">
          <a:xfrm>
            <a:off x="2145632" y="2844958"/>
            <a:ext cx="152400" cy="45238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" name="Zylinder 15"/>
          <p:cNvSpPr/>
          <p:nvPr/>
        </p:nvSpPr>
        <p:spPr bwMode="auto">
          <a:xfrm>
            <a:off x="2176914" y="3389693"/>
            <a:ext cx="394637" cy="45238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Zylinder 16"/>
          <p:cNvSpPr/>
          <p:nvPr/>
        </p:nvSpPr>
        <p:spPr bwMode="auto">
          <a:xfrm>
            <a:off x="2298032" y="2997358"/>
            <a:ext cx="152400" cy="45238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Zylinder 17"/>
          <p:cNvSpPr/>
          <p:nvPr/>
        </p:nvSpPr>
        <p:spPr bwMode="auto">
          <a:xfrm>
            <a:off x="895957" y="4011223"/>
            <a:ext cx="147585" cy="897661"/>
          </a:xfrm>
          <a:prstGeom prst="ca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Zylinder 18"/>
          <p:cNvSpPr/>
          <p:nvPr/>
        </p:nvSpPr>
        <p:spPr bwMode="auto">
          <a:xfrm>
            <a:off x="1048357" y="4163623"/>
            <a:ext cx="147585" cy="897661"/>
          </a:xfrm>
          <a:prstGeom prst="ca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0" name="Zylinder 19"/>
          <p:cNvSpPr/>
          <p:nvPr/>
        </p:nvSpPr>
        <p:spPr bwMode="auto">
          <a:xfrm>
            <a:off x="1200757" y="4316023"/>
            <a:ext cx="147585" cy="897661"/>
          </a:xfrm>
          <a:prstGeom prst="ca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1" name="Zylinder 20"/>
          <p:cNvSpPr/>
          <p:nvPr/>
        </p:nvSpPr>
        <p:spPr bwMode="auto">
          <a:xfrm>
            <a:off x="1353157" y="4044913"/>
            <a:ext cx="147585" cy="897661"/>
          </a:xfrm>
          <a:prstGeom prst="ca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2" name="Zylinder 21"/>
          <p:cNvSpPr/>
          <p:nvPr/>
        </p:nvSpPr>
        <p:spPr bwMode="auto">
          <a:xfrm>
            <a:off x="1505557" y="4197313"/>
            <a:ext cx="147585" cy="897661"/>
          </a:xfrm>
          <a:prstGeom prst="ca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3" name="Zylinder 22"/>
          <p:cNvSpPr/>
          <p:nvPr/>
        </p:nvSpPr>
        <p:spPr bwMode="auto">
          <a:xfrm>
            <a:off x="1657957" y="4349713"/>
            <a:ext cx="147585" cy="897661"/>
          </a:xfrm>
          <a:prstGeom prst="ca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6" name="Zylinder 25"/>
          <p:cNvSpPr/>
          <p:nvPr/>
        </p:nvSpPr>
        <p:spPr bwMode="auto">
          <a:xfrm>
            <a:off x="1353157" y="4468423"/>
            <a:ext cx="147585" cy="897661"/>
          </a:xfrm>
          <a:prstGeom prst="ca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7" name="Zylinder 26"/>
          <p:cNvSpPr/>
          <p:nvPr/>
        </p:nvSpPr>
        <p:spPr bwMode="auto">
          <a:xfrm>
            <a:off x="1505557" y="4620823"/>
            <a:ext cx="147585" cy="897661"/>
          </a:xfrm>
          <a:prstGeom prst="ca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8" name="Zylinder 27"/>
          <p:cNvSpPr/>
          <p:nvPr/>
        </p:nvSpPr>
        <p:spPr bwMode="auto">
          <a:xfrm>
            <a:off x="1657957" y="4773223"/>
            <a:ext cx="147585" cy="897661"/>
          </a:xfrm>
          <a:prstGeom prst="ca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9" name="Zylinder 28"/>
          <p:cNvSpPr/>
          <p:nvPr/>
        </p:nvSpPr>
        <p:spPr bwMode="auto">
          <a:xfrm>
            <a:off x="1810357" y="4925623"/>
            <a:ext cx="147585" cy="897661"/>
          </a:xfrm>
          <a:prstGeom prst="ca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0" name="Zylinder 29"/>
          <p:cNvSpPr/>
          <p:nvPr/>
        </p:nvSpPr>
        <p:spPr bwMode="auto">
          <a:xfrm>
            <a:off x="1810357" y="4502113"/>
            <a:ext cx="147585" cy="897661"/>
          </a:xfrm>
          <a:prstGeom prst="ca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Zylinder 30"/>
          <p:cNvSpPr/>
          <p:nvPr/>
        </p:nvSpPr>
        <p:spPr bwMode="auto">
          <a:xfrm>
            <a:off x="1962757" y="4654513"/>
            <a:ext cx="147585" cy="897661"/>
          </a:xfrm>
          <a:prstGeom prst="ca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2" name="Zylinder 31"/>
          <p:cNvSpPr/>
          <p:nvPr/>
        </p:nvSpPr>
        <p:spPr bwMode="auto">
          <a:xfrm>
            <a:off x="2115157" y="4806913"/>
            <a:ext cx="147585" cy="897661"/>
          </a:xfrm>
          <a:prstGeom prst="ca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3" name="Zylinder 32"/>
          <p:cNvSpPr/>
          <p:nvPr/>
        </p:nvSpPr>
        <p:spPr bwMode="auto">
          <a:xfrm>
            <a:off x="2267557" y="4959313"/>
            <a:ext cx="147585" cy="897661"/>
          </a:xfrm>
          <a:prstGeom prst="can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050" name="Picture 2" descr="http://ais.badische-zeitung.de/piece/02/99/79/39/4361247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44" y="3899870"/>
            <a:ext cx="914622" cy="89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humbs.dreamstime.com/x/evil-robot-vector-989106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358" y="4762435"/>
            <a:ext cx="746793" cy="84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33"/>
          <p:cNvSpPr txBox="1"/>
          <p:nvPr/>
        </p:nvSpPr>
        <p:spPr>
          <a:xfrm>
            <a:off x="2748815" y="3068478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true</a:t>
            </a:r>
            <a:endParaRPr lang="en-GB" dirty="0"/>
          </a:p>
        </p:txBody>
      </p:sp>
      <p:sp>
        <p:nvSpPr>
          <p:cNvPr id="37" name="Textfeld 36"/>
          <p:cNvSpPr txBox="1"/>
          <p:nvPr/>
        </p:nvSpPr>
        <p:spPr>
          <a:xfrm rot="21322861">
            <a:off x="2562931" y="2732713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false</a:t>
            </a:r>
            <a:endParaRPr lang="en-GB" dirty="0"/>
          </a:p>
        </p:txBody>
      </p:sp>
      <p:sp>
        <p:nvSpPr>
          <p:cNvPr id="38" name="Textfeld 37"/>
          <p:cNvSpPr txBox="1"/>
          <p:nvPr/>
        </p:nvSpPr>
        <p:spPr>
          <a:xfrm rot="1200520">
            <a:off x="2681817" y="2408828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true</a:t>
            </a:r>
            <a:endParaRPr lang="en-GB" dirty="0"/>
          </a:p>
        </p:txBody>
      </p:sp>
      <p:sp>
        <p:nvSpPr>
          <p:cNvPr id="35" name="Rechteck 34"/>
          <p:cNvSpPr/>
          <p:nvPr/>
        </p:nvSpPr>
        <p:spPr bwMode="auto">
          <a:xfrm>
            <a:off x="6487428" y="2118256"/>
            <a:ext cx="1260910" cy="55767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GUI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6485823" y="3175432"/>
            <a:ext cx="1260910" cy="55767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Sensorik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3" name="Rechteck 42"/>
          <p:cNvSpPr/>
          <p:nvPr/>
        </p:nvSpPr>
        <p:spPr bwMode="auto">
          <a:xfrm>
            <a:off x="6485823" y="4232608"/>
            <a:ext cx="1260910" cy="55767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Aktoren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4" name="Rechteck 43"/>
          <p:cNvSpPr/>
          <p:nvPr/>
        </p:nvSpPr>
        <p:spPr bwMode="auto">
          <a:xfrm>
            <a:off x="6485823" y="5289784"/>
            <a:ext cx="1260910" cy="55767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KI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40" name="Gerade Verbindung mit Pfeil 39"/>
          <p:cNvCxnSpPr>
            <a:stCxn id="5" idx="3"/>
            <a:endCxn id="35" idx="1"/>
          </p:cNvCxnSpPr>
          <p:nvPr/>
        </p:nvCxnSpPr>
        <p:spPr bwMode="auto">
          <a:xfrm flipV="1">
            <a:off x="3416969" y="2397095"/>
            <a:ext cx="3070459" cy="1539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Textfeld 44"/>
          <p:cNvSpPr txBox="1"/>
          <p:nvPr/>
        </p:nvSpPr>
        <p:spPr>
          <a:xfrm rot="19995751">
            <a:off x="4083250" y="2828922"/>
            <a:ext cx="161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Positionen</a:t>
            </a:r>
            <a:endParaRPr lang="en-GB" dirty="0"/>
          </a:p>
        </p:txBody>
      </p:sp>
      <p:cxnSp>
        <p:nvCxnSpPr>
          <p:cNvPr id="53" name="Gerade Verbindung mit Pfeil 52"/>
          <p:cNvCxnSpPr>
            <a:stCxn id="42" idx="1"/>
            <a:endCxn id="5" idx="3"/>
          </p:cNvCxnSpPr>
          <p:nvPr/>
        </p:nvCxnSpPr>
        <p:spPr bwMode="auto">
          <a:xfrm flipH="1">
            <a:off x="3416969" y="3454271"/>
            <a:ext cx="3068854" cy="4827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feld 53"/>
          <p:cNvSpPr txBox="1"/>
          <p:nvPr/>
        </p:nvSpPr>
        <p:spPr>
          <a:xfrm rot="21054339">
            <a:off x="4235650" y="3279706"/>
            <a:ext cx="161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Objekte</a:t>
            </a:r>
            <a:endParaRPr lang="en-GB" dirty="0"/>
          </a:p>
        </p:txBody>
      </p:sp>
      <p:cxnSp>
        <p:nvCxnSpPr>
          <p:cNvPr id="59" name="Gerade Verbindung mit Pfeil 58"/>
          <p:cNvCxnSpPr>
            <a:stCxn id="43" idx="1"/>
            <a:endCxn id="5" idx="3"/>
          </p:cNvCxnSpPr>
          <p:nvPr/>
        </p:nvCxnSpPr>
        <p:spPr bwMode="auto">
          <a:xfrm flipH="1" flipV="1">
            <a:off x="3416969" y="3937000"/>
            <a:ext cx="3068854" cy="5744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Textfeld 59"/>
          <p:cNvSpPr txBox="1"/>
          <p:nvPr/>
        </p:nvSpPr>
        <p:spPr>
          <a:xfrm rot="718420">
            <a:off x="4335399" y="3874391"/>
            <a:ext cx="161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Odometrie</a:t>
            </a:r>
            <a:endParaRPr lang="en-GB" dirty="0"/>
          </a:p>
        </p:txBody>
      </p:sp>
      <p:cxnSp>
        <p:nvCxnSpPr>
          <p:cNvPr id="64" name="Gerade Verbindung mit Pfeil 63"/>
          <p:cNvCxnSpPr>
            <a:stCxn id="5" idx="3"/>
            <a:endCxn id="44" idx="1"/>
          </p:cNvCxnSpPr>
          <p:nvPr/>
        </p:nvCxnSpPr>
        <p:spPr bwMode="auto">
          <a:xfrm>
            <a:off x="3416969" y="3937000"/>
            <a:ext cx="3068854" cy="16316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5" name="Textfeld 64"/>
          <p:cNvSpPr txBox="1"/>
          <p:nvPr/>
        </p:nvSpPr>
        <p:spPr>
          <a:xfrm rot="1719837">
            <a:off x="4414202" y="4474406"/>
            <a:ext cx="161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Zielpunkt</a:t>
            </a:r>
            <a:endParaRPr lang="en-GB" dirty="0"/>
          </a:p>
        </p:txBody>
      </p:sp>
      <p:sp>
        <p:nvSpPr>
          <p:cNvPr id="2049" name="Textfeld 2048"/>
          <p:cNvSpPr txBox="1"/>
          <p:nvPr/>
        </p:nvSpPr>
        <p:spPr>
          <a:xfrm>
            <a:off x="4473606" y="1548362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Beispiele</a:t>
            </a:r>
            <a:endParaRPr lang="en-GB" dirty="0"/>
          </a:p>
        </p:txBody>
      </p:sp>
      <p:sp>
        <p:nvSpPr>
          <p:cNvPr id="70" name="Textfeld 69"/>
          <p:cNvSpPr txBox="1"/>
          <p:nvPr/>
        </p:nvSpPr>
        <p:spPr>
          <a:xfrm>
            <a:off x="6485823" y="1549849"/>
            <a:ext cx="1260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Klassen</a:t>
            </a:r>
            <a:endParaRPr lang="en-GB" dirty="0"/>
          </a:p>
        </p:txBody>
      </p:sp>
      <p:cxnSp>
        <p:nvCxnSpPr>
          <p:cNvPr id="71" name="Gerade Verbindung mit Pfeil 70"/>
          <p:cNvCxnSpPr/>
          <p:nvPr/>
        </p:nvCxnSpPr>
        <p:spPr bwMode="auto">
          <a:xfrm>
            <a:off x="3314502" y="4694499"/>
            <a:ext cx="1374009" cy="152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E53418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2" name="Textfeld 71"/>
          <p:cNvSpPr txBox="1"/>
          <p:nvPr/>
        </p:nvSpPr>
        <p:spPr>
          <a:xfrm rot="253106">
            <a:off x="4568258" y="4685095"/>
            <a:ext cx="161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FF0000"/>
                </a:solidFill>
              </a:rPr>
              <a:t>Obstacles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2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54" grpId="0"/>
      <p:bldP spid="54" grpId="1"/>
      <p:bldP spid="60" grpId="0"/>
      <p:bldP spid="60" grpId="1"/>
      <p:bldP spid="65" grpId="0"/>
      <p:bldP spid="65" grpId="1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Datenverwaltung</a:t>
            </a:r>
            <a:endParaRPr lang="de-DE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8000" y="1687361"/>
            <a:ext cx="81280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50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66700" lvl="1" indent="0">
              <a:buFont typeface="Lucida Grande"/>
              <a:buNone/>
            </a:pPr>
            <a:r>
              <a:rPr lang="de-DE" sz="2400" b="1" kern="0" dirty="0" err="1" smtClean="0"/>
              <a:t>Mergen</a:t>
            </a:r>
            <a:r>
              <a:rPr lang="de-DE" sz="2400" b="1" kern="0" dirty="0" smtClean="0"/>
              <a:t> (1/2):</a:t>
            </a:r>
          </a:p>
          <a:p>
            <a:pPr lvl="1"/>
            <a:endParaRPr lang="de-DE" kern="0" dirty="0" smtClean="0"/>
          </a:p>
          <a:p>
            <a:pPr lvl="1"/>
            <a:endParaRPr lang="de-DE" kern="0" dirty="0"/>
          </a:p>
        </p:txBody>
      </p:sp>
      <p:sp>
        <p:nvSpPr>
          <p:cNvPr id="5" name="Zylinder 4"/>
          <p:cNvSpPr/>
          <p:nvPr/>
        </p:nvSpPr>
        <p:spPr bwMode="auto">
          <a:xfrm>
            <a:off x="1819175" y="2810575"/>
            <a:ext cx="394637" cy="452388"/>
          </a:xfrm>
          <a:prstGeom prst="can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Zylinder 5"/>
          <p:cNvSpPr/>
          <p:nvPr/>
        </p:nvSpPr>
        <p:spPr bwMode="auto">
          <a:xfrm>
            <a:off x="1940293" y="2418240"/>
            <a:ext cx="152400" cy="452388"/>
          </a:xfrm>
          <a:prstGeom prst="can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097280" y="4336182"/>
            <a:ext cx="1925053" cy="185045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MAP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dirty="0" smtClean="0">
                <a:latin typeface="Arial" pitchFamily="34" charset="0"/>
              </a:rPr>
              <a:t>Pos A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dirty="0" smtClean="0">
                <a:latin typeface="Arial" pitchFamily="34" charset="0"/>
              </a:rPr>
              <a:t>Type ?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Color</a:t>
            </a:r>
            <a:r>
              <a:rPr kumimoji="0" lang="de-DE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?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baseline="0" dirty="0" err="1" smtClean="0">
                <a:latin typeface="Arial" pitchFamily="34" charset="0"/>
              </a:rPr>
              <a:t>unblocked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54828" y="3298941"/>
            <a:ext cx="2323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Puck an Position A</a:t>
            </a:r>
            <a:endParaRPr lang="en-GB" dirty="0"/>
          </a:p>
        </p:txBody>
      </p:sp>
      <p:sp>
        <p:nvSpPr>
          <p:cNvPr id="9" name="Abgerundetes Rechteck 8"/>
          <p:cNvSpPr/>
          <p:nvPr/>
        </p:nvSpPr>
        <p:spPr bwMode="auto">
          <a:xfrm>
            <a:off x="5119041" y="2900412"/>
            <a:ext cx="2128782" cy="185045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MAP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dirty="0" smtClean="0">
                <a:latin typeface="Arial" pitchFamily="34" charset="0"/>
              </a:rPr>
              <a:t>Pos A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dirty="0" smtClean="0">
                <a:latin typeface="Arial" pitchFamily="34" charset="0"/>
              </a:rPr>
              <a:t>Type </a:t>
            </a:r>
            <a:r>
              <a:rPr lang="de-DE" dirty="0" smtClean="0">
                <a:solidFill>
                  <a:schemeClr val="tx2"/>
                </a:solidFill>
                <a:latin typeface="Arial" pitchFamily="34" charset="0"/>
              </a:rPr>
              <a:t>PUCK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Color</a:t>
            </a:r>
            <a:r>
              <a:rPr kumimoji="0" lang="de-DE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r>
              <a:rPr kumimoji="0" lang="de-DE" sz="20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</a:rPr>
              <a:t>BLUE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baseline="0" dirty="0" err="1" smtClean="0">
                <a:latin typeface="Arial" pitchFamily="34" charset="0"/>
              </a:rPr>
              <a:t>unblocked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1" name="Gerade Verbindung mit Pfeil 10"/>
          <p:cNvCxnSpPr>
            <a:stCxn id="7" idx="3"/>
          </p:cNvCxnSpPr>
          <p:nvPr/>
        </p:nvCxnSpPr>
        <p:spPr bwMode="auto">
          <a:xfrm flipV="1">
            <a:off x="3022333" y="3946358"/>
            <a:ext cx="2096708" cy="13150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Gerade Verbindung mit Pfeil 12"/>
          <p:cNvCxnSpPr/>
          <p:nvPr/>
        </p:nvCxnSpPr>
        <p:spPr bwMode="auto">
          <a:xfrm>
            <a:off x="2897204" y="2993457"/>
            <a:ext cx="2221837" cy="6160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4352484" y="3584007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merge</a:t>
            </a:r>
            <a:endParaRPr lang="en-GB" sz="1600" dirty="0"/>
          </a:p>
        </p:txBody>
      </p:sp>
      <p:cxnSp>
        <p:nvCxnSpPr>
          <p:cNvPr id="20" name="Gerade Verbindung mit Pfeil 19"/>
          <p:cNvCxnSpPr>
            <a:stCxn id="9" idx="3"/>
          </p:cNvCxnSpPr>
          <p:nvPr/>
        </p:nvCxnSpPr>
        <p:spPr bwMode="auto">
          <a:xfrm flipV="1">
            <a:off x="7247823" y="3137836"/>
            <a:ext cx="673769" cy="6878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Gerade Verbindung mit Pfeil 22"/>
          <p:cNvCxnSpPr>
            <a:stCxn id="9" idx="3"/>
          </p:cNvCxnSpPr>
          <p:nvPr/>
        </p:nvCxnSpPr>
        <p:spPr bwMode="auto">
          <a:xfrm>
            <a:off x="7247823" y="3825641"/>
            <a:ext cx="6737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Gerade Verbindung mit Pfeil 25"/>
          <p:cNvCxnSpPr/>
          <p:nvPr/>
        </p:nvCxnSpPr>
        <p:spPr bwMode="auto">
          <a:xfrm>
            <a:off x="7247823" y="3825641"/>
            <a:ext cx="673769" cy="6404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feld 29"/>
          <p:cNvSpPr txBox="1"/>
          <p:nvPr/>
        </p:nvSpPr>
        <p:spPr>
          <a:xfrm>
            <a:off x="7895337" y="2900412"/>
            <a:ext cx="639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GUI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7921592" y="3632806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KI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7921592" y="4341475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Etc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9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M_Vorlage_hellblau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eere Präsentation 1">
    <a:dk1>
      <a:srgbClr val="000000"/>
    </a:dk1>
    <a:lt1>
      <a:srgbClr val="FFFFFF"/>
    </a:lt1>
    <a:dk2>
      <a:srgbClr val="0065BD"/>
    </a:dk2>
    <a:lt2>
      <a:srgbClr val="005293"/>
    </a:lt2>
    <a:accent1>
      <a:srgbClr val="A2AD00"/>
    </a:accent1>
    <a:accent2>
      <a:srgbClr val="E37222"/>
    </a:accent2>
    <a:accent3>
      <a:srgbClr val="AAB8DB"/>
    </a:accent3>
    <a:accent4>
      <a:srgbClr val="DADADA"/>
    </a:accent4>
    <a:accent5>
      <a:srgbClr val="CED3AA"/>
    </a:accent5>
    <a:accent6>
      <a:srgbClr val="CE671E"/>
    </a:accent6>
    <a:hlink>
      <a:srgbClr val="DAD7CB"/>
    </a:hlink>
    <a:folHlink>
      <a:srgbClr val="9C9D9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336</Words>
  <Application>Microsoft Office PowerPoint</Application>
  <PresentationFormat>Bildschirmpräsentation (4:3)</PresentationFormat>
  <Paragraphs>183</Paragraphs>
  <Slides>33</Slides>
  <Notes>0</Notes>
  <HiddenSlides>2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9" baseType="lpstr">
      <vt:lpstr>ＭＳ Ｐゴシック</vt:lpstr>
      <vt:lpstr>Arial</vt:lpstr>
      <vt:lpstr>Lucida Grande</vt:lpstr>
      <vt:lpstr>Times New Roman</vt:lpstr>
      <vt:lpstr>Wingdings</vt:lpstr>
      <vt:lpstr>TUM_Vorlage_hellblau</vt:lpstr>
      <vt:lpstr>PowerPoint-Präsentation</vt:lpstr>
      <vt:lpstr>Hockey-Projekt Gruppe 7</vt:lpstr>
      <vt:lpstr>Übersicht</vt:lpstr>
      <vt:lpstr>Graphische Oberfläche</vt:lpstr>
      <vt:lpstr>Graphische Oberfläche</vt:lpstr>
      <vt:lpstr>Graphische Oberfläche</vt:lpstr>
      <vt:lpstr>Graphische Oberfläche</vt:lpstr>
      <vt:lpstr>Datenverwaltung</vt:lpstr>
      <vt:lpstr>Datenverwaltung</vt:lpstr>
      <vt:lpstr>Datenverwaltung</vt:lpstr>
      <vt:lpstr>Objekterkennung</vt:lpstr>
      <vt:lpstr>Objekterkennung</vt:lpstr>
      <vt:lpstr>Objekterkennung</vt:lpstr>
      <vt:lpstr>Sensoren</vt:lpstr>
      <vt:lpstr>Sensoren</vt:lpstr>
      <vt:lpstr>Sensoren</vt:lpstr>
      <vt:lpstr>Objekterkennung</vt:lpstr>
      <vt:lpstr>Sensoren</vt:lpstr>
      <vt:lpstr>Spielablauf</vt:lpstr>
      <vt:lpstr> </vt:lpstr>
      <vt:lpstr> </vt:lpstr>
      <vt:lpstr> </vt:lpstr>
      <vt:lpstr> </vt:lpstr>
      <vt:lpstr> </vt:lpstr>
      <vt:lpstr> </vt:lpstr>
      <vt:lpstr>PowerPoint-Präsentation</vt:lpstr>
      <vt:lpstr>Pfadplanung</vt:lpstr>
      <vt:lpstr>Aktoren</vt:lpstr>
      <vt:lpstr>Pfadplanung</vt:lpstr>
      <vt:lpstr>Dokumentation</vt:lpstr>
      <vt:lpstr>Zeitplan</vt:lpstr>
      <vt:lpstr>Fazit</vt:lpstr>
      <vt:lpstr>Danke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support</dc:creator>
  <cp:lastModifiedBy>Konrad Vowinckel</cp:lastModifiedBy>
  <cp:revision>251</cp:revision>
  <dcterms:created xsi:type="dcterms:W3CDTF">2009-06-05T15:14:26Z</dcterms:created>
  <dcterms:modified xsi:type="dcterms:W3CDTF">2015-01-13T06:47:10Z</dcterms:modified>
</cp:coreProperties>
</file>